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1" r:id="rId11"/>
    <p:sldId id="266" r:id="rId12"/>
    <p:sldId id="267" r:id="rId13"/>
    <p:sldId id="270" r:id="rId14"/>
    <p:sldId id="268" r:id="rId1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123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80904BC-AB99-49A9-98BA-9211D18A58C1}" type="datetimeFigureOut">
              <a:rPr lang="es-AR"/>
              <a:pPr>
                <a:defRPr/>
              </a:pPr>
              <a:t>20/4/2020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AR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AR" noProof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5ADE8BD-D801-4FC5-B645-5B02090FF9C4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423337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9 Rectángulo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11 Rectángulo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13 Rectángulo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18 Rectángulo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10 Conector recto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17 Conector recto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19 Conector recto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3" name="15 Conector recto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4" name="14 Conector recto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5" name="21 Conector recto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6" name="26 Rectángulo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20 Elipse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22 Elipse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23 Elipse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" name="25 Elipse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" name="24 Elipse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22" name="27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431AF3-9385-46EA-8EAC-1B09D970AEEA}" type="datetime1">
              <a:rPr lang="en-US"/>
              <a:pPr>
                <a:defRPr/>
              </a:pPr>
              <a:t>4/20/2020</a:t>
            </a:fld>
            <a:endParaRPr lang="en-US" dirty="0"/>
          </a:p>
        </p:txBody>
      </p:sp>
      <p:sp>
        <p:nvSpPr>
          <p:cNvPr id="23" name="16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24" name="28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CEBB99-ABA0-4DE8-A03F-21F6F8264F28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D5DF0A-F799-4561-819C-6FD5B1A6F593}" type="datetime1">
              <a:rPr lang="en-US"/>
              <a:pPr>
                <a:defRPr/>
              </a:pPr>
              <a:t>4/20/2020</a:t>
            </a:fld>
            <a:endParaRPr lang="en-US" dirty="0"/>
          </a:p>
        </p:txBody>
      </p:sp>
      <p:sp>
        <p:nvSpPr>
          <p:cNvPr id="5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F01599-4098-40A5-AA26-D384E7845FD9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1C90BE-1614-4F4C-AA18-6715C521043E}" type="datetime1">
              <a:rPr lang="en-US"/>
              <a:pPr>
                <a:defRPr/>
              </a:pPr>
              <a:t>4/20/2020</a:t>
            </a:fld>
            <a:endParaRPr lang="en-US" dirty="0"/>
          </a:p>
        </p:txBody>
      </p:sp>
      <p:sp>
        <p:nvSpPr>
          <p:cNvPr id="5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6C4F1F-8C93-441F-B255-9D19BC1145A0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6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292E4110-82A4-45C1-8AAC-6D519FD1147E}" type="datetime1">
              <a:rPr lang="en-US"/>
              <a:pPr>
                <a:defRPr/>
              </a:pPr>
              <a:t>4/20/2020</a:t>
            </a:fld>
            <a:endParaRPr lang="en-US"/>
          </a:p>
        </p:txBody>
      </p:sp>
      <p:sp>
        <p:nvSpPr>
          <p:cNvPr id="5" name="8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2B26A3D8-9CCA-42E2-BD68-94A2FF701470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  <p:sp>
        <p:nvSpPr>
          <p:cNvPr id="6" name="9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8 Rectángulo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9 Rectángulo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10 Rectángulo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11 Rectángulo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12 Conector recto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13 Conector recto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14 Conector recto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15 Conector recto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16 Conector recto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3" name="17 Rectángulo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18 Elipse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19 Elipse"/>
          <p:cNvSpPr/>
          <p:nvPr/>
        </p:nvSpPr>
        <p:spPr bwMode="auto">
          <a:xfrm>
            <a:off x="1323975" y="4867275"/>
            <a:ext cx="642938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20 Elipse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21 Elipse"/>
          <p:cNvSpPr/>
          <p:nvPr/>
        </p:nvSpPr>
        <p:spPr bwMode="auto">
          <a:xfrm>
            <a:off x="1663700" y="5791200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22 Elipse"/>
          <p:cNvSpPr/>
          <p:nvPr/>
        </p:nvSpPr>
        <p:spPr bwMode="auto">
          <a:xfrm>
            <a:off x="1879600" y="4479925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25 Conector recto"/>
          <p:cNvSpPr>
            <a:spLocks noChangeShapeType="1"/>
          </p:cNvSpPr>
          <p:nvPr/>
        </p:nvSpPr>
        <p:spPr bwMode="auto">
          <a:xfrm>
            <a:off x="9097963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3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2875" y="1169988"/>
            <a:ext cx="2286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7425DD-E5B1-4E88-B0F0-823D1374BDF3}" type="datetime1">
              <a:rPr lang="en-US"/>
              <a:pPr>
                <a:defRPr/>
              </a:pPr>
              <a:t>4/20/2020</a:t>
            </a:fld>
            <a:endParaRPr lang="en-US"/>
          </a:p>
        </p:txBody>
      </p:sp>
      <p:sp>
        <p:nvSpPr>
          <p:cNvPr id="21" name="4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78300"/>
            <a:ext cx="3657600" cy="384175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22" name="5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339850" y="4929188"/>
            <a:ext cx="609600" cy="517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1FE381-1E9A-42F6-B289-EC6E251E757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6F84C8-9B7C-41D3-B56D-2EEF51854A23}" type="datetime1">
              <a:rPr lang="en-US"/>
              <a:pPr>
                <a:defRPr/>
              </a:pPr>
              <a:t>4/20/2020</a:t>
            </a:fld>
            <a:endParaRPr lang="en-US" dirty="0"/>
          </a:p>
        </p:txBody>
      </p:sp>
      <p:sp>
        <p:nvSpPr>
          <p:cNvPr id="6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C83479-B783-4E3F-89E7-BCB62961FAE8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7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428B9-4ED1-4E5D-A4E6-A3DD6C8C75AD}" type="datetime1">
              <a:rPr lang="en-US"/>
              <a:pPr>
                <a:defRPr/>
              </a:pPr>
              <a:t>4/20/2020</a:t>
            </a:fld>
            <a:endParaRPr lang="en-US" dirty="0"/>
          </a:p>
        </p:txBody>
      </p:sp>
      <p:sp>
        <p:nvSpPr>
          <p:cNvPr id="8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82428C-E36B-4A63-939B-4E15D45F8BCD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5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0C0DCE1A-EACA-461A-91DD-544F5DDF7676}" type="datetime1">
              <a:rPr lang="en-US"/>
              <a:pPr>
                <a:defRPr/>
              </a:pPr>
              <a:t>4/20/2020</a:t>
            </a:fld>
            <a:endParaRPr lang="en-US"/>
          </a:p>
        </p:txBody>
      </p:sp>
      <p:sp>
        <p:nvSpPr>
          <p:cNvPr id="4" name="6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43ADECA2-6CA0-42EF-B522-F72BC960F98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  <p:sp>
        <p:nvSpPr>
          <p:cNvPr id="5" name="7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51CFAC-910C-4630-82EC-92615294BFC9}" type="datetime1">
              <a:rPr lang="en-US"/>
              <a:pPr>
                <a:defRPr/>
              </a:pPr>
              <a:t>4/20/2020</a:t>
            </a:fld>
            <a:endParaRPr lang="en-U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48F540-DF8A-4291-B632-E099225960CC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9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6" name="7 Conector recto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7" name="8 Conector recto"/>
          <p:cNvSpPr>
            <a:spLocks noChangeShapeType="1"/>
          </p:cNvSpPr>
          <p:nvPr/>
        </p:nvSpPr>
        <p:spPr bwMode="auto">
          <a:xfrm>
            <a:off x="6192838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8" name="10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11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12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13 Elipse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/>
          <a:lstStyle>
            <a:lvl1pPr algn="l">
              <a:buNone/>
              <a:defRPr sz="2000" b="1" cap="small" baseline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8" name="17 Marcador de contenido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2" name="20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503AC2D7-DCA3-470B-BB2A-4B867516AA1B}" type="datetime1">
              <a:rPr lang="en-US"/>
              <a:pPr>
                <a:defRPr/>
              </a:pPr>
              <a:t>4/20/2020</a:t>
            </a:fld>
            <a:endParaRPr lang="en-US" dirty="0"/>
          </a:p>
        </p:txBody>
      </p:sp>
      <p:sp>
        <p:nvSpPr>
          <p:cNvPr id="13" name="2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C18367BF-CE3F-4A95-8DCB-302B07156E6C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  <p:sp>
        <p:nvSpPr>
          <p:cNvPr id="14" name="22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8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12 Elipse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9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10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11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18 Conector recto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1" name="19 Conector recto"/>
          <p:cNvSpPr>
            <a:spLocks noChangeShapeType="1"/>
          </p:cNvSpPr>
          <p:nvPr/>
        </p:nvSpPr>
        <p:spPr bwMode="auto">
          <a:xfrm>
            <a:off x="6192838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spcCol="274320" rtlCol="0" fromWordArt="0" forceAA="0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16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EB32CDAC-57C2-4E1C-BF50-5FAAACFCAF51}" type="datetime1">
              <a:rPr lang="en-US"/>
              <a:pPr>
                <a:defRPr/>
              </a:pPr>
              <a:t>4/20/2020</a:t>
            </a:fld>
            <a:endParaRPr lang="en-US"/>
          </a:p>
        </p:txBody>
      </p:sp>
      <p:sp>
        <p:nvSpPr>
          <p:cNvPr id="13" name="17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D3D13356-90C9-49E6-931D-1ECF86D65548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  <p:sp>
        <p:nvSpPr>
          <p:cNvPr id="14" name="20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028" name="1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7467600" cy="487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 rot="5400000">
            <a:off x="7589045" y="1081881"/>
            <a:ext cx="2011362" cy="384175"/>
          </a:xfrm>
          <a:prstGeom prst="rect">
            <a:avLst/>
          </a:prstGeom>
        </p:spPr>
        <p:txBody>
          <a:bodyPr vert="horz"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29D092E8-1398-44B7-A98E-67DAEE61DE87}" type="datetime1">
              <a:rPr lang="en-US"/>
              <a:pPr>
                <a:defRPr/>
              </a:pPr>
              <a:t>4/20/2020</a:t>
            </a:fld>
            <a:endParaRPr lang="en-U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 rot="5400000">
            <a:off x="6989763" y="3736975"/>
            <a:ext cx="3200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  <a:latin typeface="Century Schoolbook"/>
              </a:defRPr>
            </a:lvl1pPr>
          </a:lstStyle>
          <a:p>
            <a:endParaRPr lang="es-ES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9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29588" y="5734050"/>
            <a:ext cx="609600" cy="520700"/>
          </a:xfrm>
          <a:prstGeom prst="rect">
            <a:avLst/>
          </a:prstGeom>
        </p:spPr>
        <p:txBody>
          <a:bodyPr vert="horz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3DA1F5E8-3DDC-4414-B63A-86F93E866DF8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3" r:id="rId4"/>
    <p:sldLayoutId id="2147483682" r:id="rId5"/>
    <p:sldLayoutId id="2147483687" r:id="rId6"/>
    <p:sldLayoutId id="2147483681" r:id="rId7"/>
    <p:sldLayoutId id="2147483688" r:id="rId8"/>
    <p:sldLayoutId id="2147483689" r:id="rId9"/>
    <p:sldLayoutId id="2147483680" r:id="rId10"/>
    <p:sldLayoutId id="2147483679" r:id="rId11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 cap="small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60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5.m4a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ADE8BA-85A2-457A-A28D-2771F950B0CB}" type="datetime1">
              <a:rPr lang="en-US"/>
              <a:pPr>
                <a:defRPr/>
              </a:pPr>
              <a:t>4/20/2020</a:t>
            </a:fld>
            <a:endParaRPr lang="en-US" dirty="0"/>
          </a:p>
        </p:txBody>
      </p:sp>
      <p:sp>
        <p:nvSpPr>
          <p:cNvPr id="7" name="2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77EBBC-313C-46BB-A3A2-A4B223B7A6BC}" type="slidenum">
              <a:rPr lang="en-US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38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AR" dirty="0"/>
              <a:t>RAÍCES</a:t>
            </a:r>
          </a:p>
        </p:txBody>
      </p:sp>
      <p:sp>
        <p:nvSpPr>
          <p:cNvPr id="14338" name="2 Subtítulo"/>
          <p:cNvSpPr>
            <a:spLocks noGrp="1"/>
          </p:cNvSpPr>
          <p:nvPr>
            <p:ph type="subTitle" idx="1"/>
          </p:nvPr>
        </p:nvSpPr>
        <p:spPr>
          <a:xfrm>
            <a:off x="2286000" y="5003800"/>
            <a:ext cx="6172200" cy="1371600"/>
          </a:xfrm>
        </p:spPr>
        <p:txBody>
          <a:bodyPr/>
          <a:lstStyle/>
          <a:p>
            <a:pPr eaLnBrk="1" hangingPunct="1"/>
            <a:r>
              <a:rPr lang="es-AR" sz="2800" dirty="0"/>
              <a:t>ITERACIÓN DE PUNTO FIJO</a:t>
            </a:r>
          </a:p>
        </p:txBody>
      </p:sp>
      <p:sp>
        <p:nvSpPr>
          <p:cNvPr id="14339" name="3 Marcador de fecha"/>
          <p:cNvSpPr txBox="1">
            <a:spLocks noGrp="1"/>
          </p:cNvSpPr>
          <p:nvPr/>
        </p:nvSpPr>
        <p:spPr bwMode="auto">
          <a:xfrm rot="5400000">
            <a:off x="7764463" y="1174750"/>
            <a:ext cx="2286000" cy="381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fld id="{738A54C2-2421-40C1-B89E-BEB4EFABECB3}" type="datetime1">
              <a:rPr lang="en-US" sz="1200">
                <a:solidFill>
                  <a:schemeClr val="tx2"/>
                </a:solidFill>
                <a:latin typeface="+mn-lt"/>
              </a:rPr>
              <a:pPr algn="r">
                <a:defRPr/>
              </a:pPr>
              <a:t>4/20/2020</a:t>
            </a:fld>
            <a:endParaRPr lang="en-US" sz="12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4340" name="4 Marcador de número de diapositiva"/>
          <p:cNvSpPr txBox="1">
            <a:spLocks noGrp="1"/>
          </p:cNvSpPr>
          <p:nvPr/>
        </p:nvSpPr>
        <p:spPr bwMode="auto">
          <a:xfrm>
            <a:off x="1325563" y="4929188"/>
            <a:ext cx="609600" cy="5175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fld id="{797CE895-6E0A-4A88-8D7F-F1497CB675A7}" type="slidenum">
              <a:rPr lang="en-US" sz="1400" b="1">
                <a:solidFill>
                  <a:srgbClr val="FFFFFF"/>
                </a:solidFill>
                <a:latin typeface="+mn-lt"/>
              </a:rPr>
              <a:pPr algn="ctr">
                <a:defRPr/>
              </a:pPr>
              <a:t>1</a:t>
            </a:fld>
            <a:endParaRPr lang="en-US" sz="1400" b="1">
              <a:solidFill>
                <a:srgbClr val="FFFFFF"/>
              </a:solidFill>
              <a:latin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6515C6-0A1A-48A2-850C-F9851ACACA6F}" type="datetime1">
              <a:rPr lang="en-US"/>
              <a:pPr>
                <a:defRPr/>
              </a:pPr>
              <a:t>4/20/2020</a:t>
            </a:fld>
            <a:endParaRPr lang="en-US"/>
          </a:p>
        </p:txBody>
      </p:sp>
      <p:sp>
        <p:nvSpPr>
          <p:cNvPr id="11" name="8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51E64A1-78A7-4BE6-8A3F-47292E9F05ED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34818" name="Rectangle 2"/>
          <p:cNvSpPr>
            <a:spLocks noGrp="1"/>
          </p:cNvSpPr>
          <p:nvPr>
            <p:ph type="title" sz="quarter" idx="4294967295"/>
          </p:nvPr>
        </p:nvSpPr>
        <p:spPr bwMode="auto">
          <a:xfrm>
            <a:off x="0" y="-387350"/>
            <a:ext cx="8532440" cy="1008063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s-ES" sz="3200" b="1" i="1" cap="none" dirty="0">
                <a:solidFill>
                  <a:schemeClr val="tx1"/>
                </a:solidFill>
              </a:rPr>
              <a:t>Cota del error a priori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20" name="Text Box 4"/>
              <p:cNvSpPr txBox="1">
                <a:spLocks noChangeArrowheads="1"/>
              </p:cNvSpPr>
              <p:nvPr/>
            </p:nvSpPr>
            <p:spPr bwMode="auto">
              <a:xfrm>
                <a:off x="242888" y="714965"/>
                <a:ext cx="8496300" cy="57675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s-ES" sz="2400" b="1" i="1" dirty="0">
                    <a:solidFill>
                      <a:schemeClr val="accent2"/>
                    </a:solidFill>
                    <a:latin typeface="+mn-lt"/>
                  </a:rPr>
                  <a:t>TEOREMA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sz="2400" b="1" i="1" dirty="0">
                    <a:solidFill>
                      <a:schemeClr val="accent2"/>
                    </a:solidFill>
                    <a:latin typeface="+mn-lt"/>
                  </a:rPr>
                  <a:t>Con las mismas hipótesis del teorema del punto fijo se tiene:</a:t>
                </a:r>
              </a:p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s-ES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8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8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s-AR" sz="28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s-AR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es-ES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s-ES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8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sz="28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s-AR" sz="28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num>
                        <m:den>
                          <m:r>
                            <a:rPr lang="es-AR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s-AR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AR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s-ES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8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8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s-AR" sz="28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s-AR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AR" sz="28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8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s-AR" sz="28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s-AR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</m:t>
                      </m:r>
                    </m:oMath>
                  </m:oMathPara>
                </a14:m>
                <a:endParaRPr lang="es-ES" sz="2400" dirty="0">
                  <a:latin typeface="+mn-lt"/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s-ES" sz="2400" b="1" i="1" dirty="0">
                    <a:solidFill>
                      <a:schemeClr val="accent2"/>
                    </a:solidFill>
                    <a:latin typeface="+mn-lt"/>
                  </a:rPr>
                  <a:t>Demostración: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sz="2400" b="1" i="1" dirty="0">
                    <a:solidFill>
                      <a:schemeClr val="accent2"/>
                    </a:solidFill>
                    <a:latin typeface="+mn-lt"/>
                  </a:rPr>
                  <a:t>Por el teorema anterior sabemos que:</a:t>
                </a:r>
              </a:p>
              <a:p>
                <a:pPr>
                  <a:spcBef>
                    <a:spcPct val="50000"/>
                  </a:spcBef>
                </a:pPr>
                <a:r>
                  <a:rPr lang="es-ES" sz="2400" b="1" i="1" dirty="0">
                    <a:solidFill>
                      <a:schemeClr val="accent2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ES" sz="20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0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0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AR" sz="20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s-AR" sz="20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AR" sz="20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s-ES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s-ES" sz="20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AR" sz="20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e>
                      <m:sup>
                        <m:r>
                          <a:rPr lang="es-AR" sz="20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s-ES" sz="20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0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0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AR" sz="20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s-AR" sz="20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AR" sz="20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s-A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</m:t>
                    </m:r>
                    <m:r>
                      <a:rPr lang="es-AR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s-AR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2400" b="1" i="1" dirty="0">
                    <a:solidFill>
                      <a:schemeClr val="accent2"/>
                    </a:solidFill>
                    <a:latin typeface="+mn-lt"/>
                  </a:rPr>
                  <a:t>. Por otro lado tenemos que:</a:t>
                </a:r>
              </a:p>
              <a:p>
                <a:pPr>
                  <a:spcBef>
                    <a:spcPct val="500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E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AR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s-AR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AR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s-AR" sz="24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s-AR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AR" sz="24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4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AR" sz="24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s-AR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AR" sz="24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4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AR" sz="24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s-AR" sz="24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s-AR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AR" sz="24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4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AR" sz="24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AR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AR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s-AR" sz="24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s-AR" sz="2400" b="1" dirty="0">
                    <a:solidFill>
                      <a:schemeClr val="accent2"/>
                    </a:solidFill>
                    <a:latin typeface="+mn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AR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AR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AR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s-AR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AR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AR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s-AR" sz="24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AR" sz="24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s-ES" sz="2400" b="1" dirty="0">
                    <a:solidFill>
                      <a:schemeClr val="accent2"/>
                    </a:solidFill>
                    <a:latin typeface="+mn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E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AR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s-AR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AR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endParaRPr lang="es-ES" sz="2400" b="1" i="1" dirty="0">
                  <a:solidFill>
                    <a:schemeClr val="accent2"/>
                  </a:solidFill>
                  <a:latin typeface="+mn-lt"/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s-ES" sz="2400" b="1" i="1" dirty="0">
                    <a:solidFill>
                      <a:schemeClr val="accent2"/>
                    </a:solidFill>
                    <a:latin typeface="+mn-lt"/>
                  </a:rPr>
                  <a:t>Luego: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s-AR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AR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s-E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AR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s-AR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AR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s-AR" sz="2400" b="1" dirty="0">
                    <a:solidFill>
                      <a:schemeClr val="accent2"/>
                    </a:solidFill>
                    <a:latin typeface="+mn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AR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s-AR" sz="2400" b="1" dirty="0">
                    <a:solidFill>
                      <a:schemeClr val="accent2"/>
                    </a:solidFill>
                    <a:latin typeface="+mn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AR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AR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AR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s-AR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AR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AR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2400" b="1" i="1" dirty="0">
                    <a:solidFill>
                      <a:schemeClr val="accent2"/>
                    </a:solidFill>
                    <a:latin typeface="+mn-lt"/>
                  </a:rPr>
                  <a:t>. Entonces:</a:t>
                </a:r>
              </a:p>
              <a:p>
                <a:pPr>
                  <a:spcBef>
                    <a:spcPct val="50000"/>
                  </a:spcBef>
                </a:pPr>
                <a:endParaRPr lang="es-ES" sz="2400" b="1" i="1" dirty="0">
                  <a:solidFill>
                    <a:schemeClr val="accent2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482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2888" y="714965"/>
                <a:ext cx="8496300" cy="5767541"/>
              </a:xfrm>
              <a:prstGeom prst="rect">
                <a:avLst/>
              </a:prstGeom>
              <a:blipFill rotWithShape="0">
                <a:blip r:embed="rId4"/>
                <a:stretch>
                  <a:fillRect l="-1148" t="-74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837" name="Text Box 21"/>
              <p:cNvSpPr txBox="1">
                <a:spLocks noChangeArrowheads="1"/>
              </p:cNvSpPr>
              <p:nvPr/>
            </p:nvSpPr>
            <p:spPr bwMode="auto">
              <a:xfrm>
                <a:off x="323528" y="5727127"/>
                <a:ext cx="8079110" cy="15491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E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AR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s-AR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AR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s-AR" sz="24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s-AR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s-AR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s-AR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AR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r>
                  <a:rPr lang="es-AR" sz="2400" b="1" dirty="0">
                    <a:solidFill>
                      <a:schemeClr val="accent2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AR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AR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AR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s-AR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AR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AR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2400" b="1" i="1" dirty="0">
                    <a:solidFill>
                      <a:schemeClr val="accent2"/>
                    </a:solidFill>
                    <a:latin typeface="+mn-lt"/>
                  </a:rPr>
                  <a:t>. </a:t>
                </a:r>
                <a:r>
                  <a:rPr lang="es-ES" sz="2400" i="1" dirty="0">
                    <a:solidFill>
                      <a:schemeClr val="accent2"/>
                    </a:solidFill>
                  </a:rPr>
                  <a:t>Y al relacionarlo con a) obtenemos lo pedido.</a:t>
                </a:r>
              </a:p>
              <a:p>
                <a:pPr>
                  <a:spcBef>
                    <a:spcPct val="50000"/>
                  </a:spcBef>
                </a:pPr>
                <a:endParaRPr lang="es-ES" sz="2400" b="1" i="1" dirty="0">
                  <a:solidFill>
                    <a:schemeClr val="accent2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4837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5727127"/>
                <a:ext cx="8079110" cy="1549142"/>
              </a:xfrm>
              <a:prstGeom prst="rect">
                <a:avLst/>
              </a:prstGeom>
              <a:blipFill>
                <a:blip r:embed="rId5"/>
                <a:stretch>
                  <a:fillRect l="-113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unto fijo 10">
            <a:hlinkClick r:id="" action="ppaction://media"/>
            <a:extLst>
              <a:ext uri="{FF2B5EF4-FFF2-40B4-BE49-F238E27FC236}">
                <a16:creationId xmlns:a16="http://schemas.microsoft.com/office/drawing/2014/main" id="{CB941FB2-5068-413A-A77F-DCF9DF8C59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3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4820" grpId="0"/>
      <p:bldP spid="348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CFEF3A2-23C2-4ECA-ABBC-EDE348C868BE}" type="datetime1">
              <a:rPr lang="en-US"/>
              <a:pPr>
                <a:defRPr/>
              </a:pPr>
              <a:t>4/20/2020</a:t>
            </a:fld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0FA8D7-D1DF-42BA-8CA2-44198FF401CE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24577" name="3 Marcador de fecha"/>
          <p:cNvSpPr txBox="1">
            <a:spLocks noGrp="1"/>
          </p:cNvSpPr>
          <p:nvPr/>
        </p:nvSpPr>
        <p:spPr bwMode="auto">
          <a:xfrm rot="5400000">
            <a:off x="7589045" y="1081881"/>
            <a:ext cx="2011362" cy="384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fld id="{C4314ABC-FFEE-41D6-8EC2-2DA9C38B554D}" type="datetime1">
              <a:rPr lang="en-US" sz="1200">
                <a:solidFill>
                  <a:schemeClr val="tx2"/>
                </a:solidFill>
                <a:latin typeface="+mn-lt"/>
              </a:rPr>
              <a:pPr algn="r">
                <a:defRPr/>
              </a:pPr>
              <a:t>4/20/2020</a:t>
            </a:fld>
            <a:endParaRPr lang="en-US" sz="12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4578" name="4 Marcador de número de diapositiva"/>
          <p:cNvSpPr txBox="1">
            <a:spLocks noGrp="1"/>
          </p:cNvSpPr>
          <p:nvPr/>
        </p:nvSpPr>
        <p:spPr bwMode="auto">
          <a:xfrm>
            <a:off x="8129588" y="5734050"/>
            <a:ext cx="609600" cy="5207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fld id="{C1E3F36D-0C32-47EB-AA5E-18FC076FC4C3}" type="slidenum">
              <a:rPr lang="en-US" sz="1400" b="1">
                <a:solidFill>
                  <a:srgbClr val="FFFFFF"/>
                </a:solidFill>
                <a:latin typeface="+mn-lt"/>
              </a:rPr>
              <a:pPr algn="ctr">
                <a:defRPr/>
              </a:pPr>
              <a:t>11</a:t>
            </a:fld>
            <a:endParaRPr lang="en-US" sz="1400" b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6" name="5 Rectángulo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3528" y="188640"/>
            <a:ext cx="8280920" cy="4893647"/>
          </a:xfrm>
          <a:prstGeom prst="rect">
            <a:avLst/>
          </a:prstGeom>
          <a:blipFill rotWithShape="1">
            <a:blip r:embed="rId2"/>
            <a:stretch>
              <a:fillRect l="-1105" t="-996" r="-1252" b="-1868"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>
                <a:noFill/>
                <a:latin typeface="+mn-lt"/>
              </a:rPr>
              <a:t> 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 l="-3380" t="-291" r="26917" b="28299"/>
          <a:stretch>
            <a:fillRect/>
          </a:stretch>
        </p:blipFill>
        <p:spPr bwMode="auto">
          <a:xfrm>
            <a:off x="1258888" y="4941888"/>
            <a:ext cx="4537075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75FDF6-8245-45DC-A614-7BADB10CA8DB}" type="datetime1">
              <a:rPr lang="en-US"/>
              <a:pPr>
                <a:defRPr/>
              </a:pPr>
              <a:t>4/20/2020</a:t>
            </a:fld>
            <a:endParaRPr lang="en-US"/>
          </a:p>
        </p:txBody>
      </p:sp>
      <p:sp>
        <p:nvSpPr>
          <p:cNvPr id="7" name="8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D4B1190-51A8-40CB-BBD7-92C9EB05CD73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25601" name="3 Marcador de fecha"/>
          <p:cNvSpPr txBox="1">
            <a:spLocks noGrp="1"/>
          </p:cNvSpPr>
          <p:nvPr/>
        </p:nvSpPr>
        <p:spPr bwMode="auto">
          <a:xfrm rot="5400000">
            <a:off x="7589045" y="1081881"/>
            <a:ext cx="2011362" cy="384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fld id="{3BE2B8C3-C6F9-4F56-88DD-6BC77B3E1255}" type="datetime1">
              <a:rPr lang="en-US" sz="1200">
                <a:solidFill>
                  <a:schemeClr val="tx2"/>
                </a:solidFill>
                <a:latin typeface="+mn-lt"/>
              </a:rPr>
              <a:pPr algn="r">
                <a:defRPr/>
              </a:pPr>
              <a:t>4/20/2020</a:t>
            </a:fld>
            <a:endParaRPr lang="en-US" sz="12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5602" name="4 Marcador de número de diapositiva"/>
          <p:cNvSpPr txBox="1">
            <a:spLocks noGrp="1"/>
          </p:cNvSpPr>
          <p:nvPr/>
        </p:nvSpPr>
        <p:spPr bwMode="auto">
          <a:xfrm>
            <a:off x="8129588" y="5734050"/>
            <a:ext cx="609600" cy="5207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fld id="{11110549-15D5-426D-BB5D-DDB57D1774BC}" type="slidenum">
              <a:rPr lang="en-US" sz="1400" b="1">
                <a:solidFill>
                  <a:srgbClr val="FFFFFF"/>
                </a:solidFill>
                <a:latin typeface="+mn-lt"/>
              </a:rPr>
              <a:pPr algn="ctr">
                <a:defRPr/>
              </a:pPr>
              <a:t>12</a:t>
            </a:fld>
            <a:endParaRPr lang="en-US" sz="1400" b="1">
              <a:solidFill>
                <a:srgbClr val="FFFFFF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A326199C-B9B8-440E-AE7C-667494F6261E}"/>
                  </a:ext>
                </a:extLst>
              </p:cNvPr>
              <p:cNvSpPr txBox="1"/>
              <p:nvPr/>
            </p:nvSpPr>
            <p:spPr>
              <a:xfrm>
                <a:off x="118204" y="81035"/>
                <a:ext cx="8679310" cy="6081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800" b="1" i="1" dirty="0">
                    <a:latin typeface="+mn-lt"/>
                  </a:rPr>
                  <a:t>EJERCICIOS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s-AR" sz="2400" i="1" dirty="0">
                    <a:latin typeface="+mn-lt"/>
                  </a:rPr>
                  <a:t>Encontrar la raíz positiva de </a:t>
                </a:r>
                <a14:m>
                  <m:oMath xmlns:m="http://schemas.openxmlformats.org/officeDocument/2006/math"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A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A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−3.</m:t>
                    </m:r>
                  </m:oMath>
                </a14:m>
                <a:r>
                  <a:rPr lang="es-AR" sz="2400" i="1" dirty="0">
                    <a:latin typeface="+mn-lt"/>
                  </a:rPr>
                  <a:t> Usando el método de iteración de punto fijo para alguna función g admisible.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s-AR" sz="2400" i="1" dirty="0">
                    <a:latin typeface="+mn-lt"/>
                  </a:rPr>
                  <a:t>Encontrar la raíz perteneciente al intervalo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A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es-A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A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s-A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s-AR" sz="2400" i="1" dirty="0">
                    <a:latin typeface="+mn-lt"/>
                  </a:rPr>
                  <a:t> de </a:t>
                </a:r>
              </a:p>
              <a:p>
                <a14:m>
                  <m:oMath xmlns:m="http://schemas.openxmlformats.org/officeDocument/2006/math"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A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AR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AR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s-A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A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s-AR" sz="2400" i="1" dirty="0">
                    <a:latin typeface="+mn-lt"/>
                  </a:rPr>
                  <a:t>Usando el método de iteración de punto fijo para alguna función g admisible</a:t>
                </a:r>
                <a:r>
                  <a:rPr lang="es-AR" sz="2400" i="1" dirty="0"/>
                  <a:t>.</a:t>
                </a:r>
                <a:br>
                  <a:rPr lang="es-AR" sz="2400" i="1" dirty="0"/>
                </a:br>
                <a:endParaRPr lang="es-AR" sz="2400" i="1" dirty="0"/>
              </a:p>
              <a:p>
                <a:r>
                  <a:rPr lang="es-AR" sz="2400" i="1" dirty="0">
                    <a:latin typeface="+mn-lt"/>
                  </a:rPr>
                  <a:t>3</a:t>
                </a:r>
                <a:r>
                  <a:rPr lang="es-AR" sz="2400" i="1" dirty="0"/>
                  <a:t>. </a:t>
                </a:r>
                <a:r>
                  <a:rPr lang="es-AR" sz="2400" i="1" dirty="0">
                    <a:latin typeface="+mn-lt"/>
                  </a:rPr>
                  <a:t>Usando el método de iteración de punto fijo y un intervalo adecuado, hallar la raíz de </a:t>
                </a:r>
                <a14:m>
                  <m:oMath xmlns:m="http://schemas.openxmlformats.org/officeDocument/2006/math"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A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𝑡𝑔</m:t>
                    </m:r>
                    <m:d>
                      <m:dPr>
                        <m:ctrlPr>
                          <a:rPr lang="es-A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A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s-AR" sz="2400" i="1" dirty="0">
                    <a:latin typeface="+mn-lt"/>
                  </a:rPr>
                  <a:t>.</a:t>
                </a:r>
                <a:br>
                  <a:rPr lang="es-AR" sz="2400" i="1" dirty="0">
                    <a:latin typeface="+mn-lt"/>
                  </a:rPr>
                </a:br>
                <a:endParaRPr lang="es-AR" sz="2400" i="1" dirty="0">
                  <a:latin typeface="+mn-lt"/>
                </a:endParaRPr>
              </a:p>
              <a:p>
                <a:r>
                  <a:rPr lang="es-AR" sz="2400" i="1" dirty="0">
                    <a:latin typeface="+mn-lt"/>
                  </a:rPr>
                  <a:t>4</a:t>
                </a:r>
                <a:r>
                  <a:rPr lang="es-AR" sz="2400" i="1" dirty="0"/>
                  <a:t>. </a:t>
                </a:r>
                <a:r>
                  <a:rPr lang="es-AR" sz="2400" i="1" dirty="0">
                    <a:latin typeface="+mn-lt"/>
                  </a:rPr>
                  <a:t>Probar que </a:t>
                </a:r>
                <a14:m>
                  <m:oMath xmlns:m="http://schemas.openxmlformats.org/officeDocument/2006/math">
                    <m:r>
                      <a:rPr lang="es-AR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A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A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A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A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A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A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AR" sz="2400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s-AR" sz="24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s-AR" sz="24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s-AR" sz="2400" i="1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s-AR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A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A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−1,1</m:t>
                        </m:r>
                      </m:e>
                    </m:d>
                    <m:r>
                      <a:rPr lang="es-A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s-AR" sz="2400" i="1" dirty="0">
                    <a:latin typeface="+mn-lt"/>
                  </a:rPr>
                  <a:t> tiene un único punto fijo en el intervalo dado.</a:t>
                </a:r>
              </a:p>
              <a:p>
                <a:endParaRPr lang="es-AR" sz="2400" i="1" dirty="0">
                  <a:latin typeface="+mn-lt"/>
                </a:endParaRPr>
              </a:p>
              <a:p>
                <a:endParaRPr lang="es-AR" sz="24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A326199C-B9B8-440E-AE7C-667494F62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04" y="81035"/>
                <a:ext cx="8679310" cy="6081601"/>
              </a:xfrm>
              <a:prstGeom prst="rect">
                <a:avLst/>
              </a:prstGeom>
              <a:blipFill>
                <a:blip r:embed="rId2"/>
                <a:stretch>
                  <a:fillRect l="-1404" t="-1002" r="-1053"/>
                </a:stretch>
              </a:blipFill>
            </p:spPr>
            <p:txBody>
              <a:bodyPr/>
              <a:lstStyle/>
              <a:p>
                <a:r>
                  <a:rPr lang="en-SX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25DF53-A8C1-4A27-A707-1090557E0673}" type="datetime1">
              <a:rPr lang="en-US"/>
              <a:pPr>
                <a:defRPr/>
              </a:pPr>
              <a:t>4/20/2020</a:t>
            </a:fld>
            <a:endParaRPr lang="en-US"/>
          </a:p>
        </p:txBody>
      </p:sp>
      <p:sp>
        <p:nvSpPr>
          <p:cNvPr id="8" name="8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E56BF02-E398-4BCB-9694-438E4BE72653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3 Marcador de fecha"/>
          <p:cNvSpPr txBox="1">
            <a:spLocks noGrp="1"/>
          </p:cNvSpPr>
          <p:nvPr/>
        </p:nvSpPr>
        <p:spPr>
          <a:xfrm rot="5400000">
            <a:off x="7589045" y="1081881"/>
            <a:ext cx="2011362" cy="38417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C287C93A-01AF-404F-A15A-DF854986AA5A}" type="datetime1">
              <a:rPr lang="en-US" sz="1200">
                <a:solidFill>
                  <a:schemeClr val="tx2"/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4/20/2020</a:t>
            </a:fld>
            <a:endParaRPr lang="en-US" sz="12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4 Marcador de número de diapositiva"/>
          <p:cNvSpPr txBox="1">
            <a:spLocks noGrp="1"/>
          </p:cNvSpPr>
          <p:nvPr/>
        </p:nvSpPr>
        <p:spPr>
          <a:xfrm>
            <a:off x="8129588" y="5734050"/>
            <a:ext cx="609600" cy="520700"/>
          </a:xfrm>
          <a:prstGeom prst="rect">
            <a:avLst/>
          </a:prstGeom>
          <a:noFill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2F070B58-A0BA-4BCB-B4E5-0B47E2BCC15E}" type="slidenum">
              <a:rPr lang="en-US" sz="1400" b="1">
                <a:solidFill>
                  <a:srgbClr val="FFFFFF"/>
                </a:solidFill>
                <a:latin typeface="+mn-lt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13</a:t>
            </a:fld>
            <a:endParaRPr lang="en-US" sz="1400" b="1">
              <a:solidFill>
                <a:srgbClr val="FFFFFF"/>
              </a:solidFill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FCC6ADB3-F719-4757-B9AC-BABF84108902}"/>
                  </a:ext>
                </a:extLst>
              </p:cNvPr>
              <p:cNvSpPr txBox="1"/>
              <p:nvPr/>
            </p:nvSpPr>
            <p:spPr>
              <a:xfrm>
                <a:off x="155575" y="116632"/>
                <a:ext cx="8439151" cy="6186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400" i="1" dirty="0">
                    <a:latin typeface="+mn-lt"/>
                  </a:rPr>
                  <a:t>5. Hallar un intervalo donde la función </a:t>
                </a:r>
                <a14:m>
                  <m:oMath xmlns:m="http://schemas.openxmlformats.org/officeDocument/2006/math"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A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A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s-AR" sz="2400" i="1" dirty="0">
                    <a:latin typeface="+mn-lt"/>
                  </a:rPr>
                  <a:t> tenga un único punto fijo. Hallar una aproximación del mismo.</a:t>
                </a:r>
                <a:br>
                  <a:rPr lang="es-AR" sz="2400" i="1" dirty="0">
                    <a:latin typeface="+mn-lt"/>
                  </a:rPr>
                </a:br>
                <a:endParaRPr lang="es-AR" sz="2400" i="1" dirty="0">
                  <a:latin typeface="+mn-lt"/>
                </a:endParaRPr>
              </a:p>
              <a:p>
                <a:r>
                  <a:rPr lang="es-AR" sz="2400" i="1" dirty="0">
                    <a:latin typeface="+mn-lt"/>
                  </a:rPr>
                  <a:t>6. Resolver la ecuación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A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−1=0 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𝑒𝑛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𝑒𝑙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𝑖𝑛𝑡𝑒𝑟𝑣𝑎𝑙𝑜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s-A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s-AR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 sz="2400" i="1" dirty="0">
                    <a:latin typeface="+mn-lt"/>
                  </a:rPr>
                  <a:t>Tomando como semilla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s-AR" sz="2400" i="1" dirty="0">
                    <a:latin typeface="+mn-lt"/>
                  </a:rPr>
                  <a:t>. ¿Cuántas iteraciones se requieren para obtener un error absoluto menor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A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s-AR" sz="2400" i="1" dirty="0">
                    <a:latin typeface="+mn-lt"/>
                  </a:rPr>
                  <a:t> Si se toma como semilla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400" b="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AR" sz="24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AR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1.5</m:t>
                    </m:r>
                  </m:oMath>
                </a14:m>
                <a:r>
                  <a:rPr lang="es-AR" sz="2400" i="1" dirty="0">
                    <a:latin typeface="+mn-lt"/>
                  </a:rPr>
                  <a:t> ¿cuántas iteraciones se requieren?</a:t>
                </a:r>
                <a:br>
                  <a:rPr lang="es-AR" sz="2400" i="1" dirty="0">
                    <a:latin typeface="+mn-lt"/>
                  </a:rPr>
                </a:br>
                <a:endParaRPr lang="es-AR" sz="2400" i="1" dirty="0">
                  <a:latin typeface="+mn-lt"/>
                </a:endParaRPr>
              </a:p>
              <a:p>
                <a:r>
                  <a:rPr lang="es-AR" sz="2400" i="1" dirty="0">
                    <a:latin typeface="+mn-lt"/>
                  </a:rPr>
                  <a:t>7. Dada la función </a:t>
                </a:r>
                <a14:m>
                  <m:oMath xmlns:m="http://schemas.openxmlformats.org/officeDocument/2006/math">
                    <m:r>
                      <a:rPr lang="es-AR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A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A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AR" sz="2400" i="1">
                        <a:latin typeface="Cambria Math" panose="02040503050406030204" pitchFamily="18" charset="0"/>
                      </a:rPr>
                      <m:t>𝑠𝑒𝑛</m:t>
                    </m:r>
                    <m:d>
                      <m:dPr>
                        <m:ctrlPr>
                          <a:rPr lang="es-A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AR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 sz="2400" i="1" dirty="0">
                    <a:latin typeface="+mn-lt"/>
                  </a:rPr>
                  <a:t> se desea hallar los ceros de f. Se define 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A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A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AR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AR" sz="2400" i="1">
                        <a:latin typeface="Cambria Math" panose="02040503050406030204" pitchFamily="18" charset="0"/>
                      </a:rPr>
                      <m:t>𝑠𝑒𝑛</m:t>
                    </m:r>
                    <m:d>
                      <m:dPr>
                        <m:ctrlPr>
                          <a:rPr lang="es-A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AR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 sz="2400" i="1" dirty="0">
                    <a:latin typeface="+mn-lt"/>
                  </a:rPr>
                  <a:t>.</a:t>
                </a:r>
              </a:p>
              <a:p>
                <a:pPr marL="457200" indent="-457200">
                  <a:buAutoNum type="alphaLcParenR"/>
                </a:pPr>
                <a:r>
                  <a:rPr lang="es-AR" sz="2400" i="1" dirty="0">
                    <a:latin typeface="+mn-lt"/>
                  </a:rPr>
                  <a:t>Estudiar si la función g tiene un único punto fijo en el intervalo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A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A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AR" sz="2400" i="1">
                                <a:latin typeface="Cambria Math" panose="02040503050406030204" pitchFamily="18" charset="0"/>
                                <a:ea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s-A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s-AR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s-A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AR" sz="2400" i="1">
                                <a:latin typeface="Cambria Math" panose="02040503050406030204" pitchFamily="18" charset="0"/>
                                <a:ea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s-A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s-AR" sz="2400" i="1" dirty="0">
                    <a:latin typeface="+mn-lt"/>
                  </a:rPr>
                  <a:t>.</a:t>
                </a:r>
              </a:p>
              <a:p>
                <a:r>
                  <a:rPr lang="es-AR" sz="2400" i="1" dirty="0">
                    <a:latin typeface="+mn-lt"/>
                  </a:rPr>
                  <a:t>b)</a:t>
                </a:r>
                <a:r>
                  <a:rPr lang="es-AR" sz="2400" b="1" i="1" dirty="0">
                    <a:latin typeface="+mn-lt"/>
                  </a:rPr>
                  <a:t> </a:t>
                </a:r>
                <a:r>
                  <a:rPr lang="es-AR" sz="2400" i="1" dirty="0">
                    <a:latin typeface="+mn-lt"/>
                  </a:rPr>
                  <a:t>Elija un intervalo apropiado para que la función g tenga un único punto fijo.</a:t>
                </a:r>
              </a:p>
              <a:p>
                <a:r>
                  <a:rPr lang="es-AR" sz="2400" i="1" dirty="0">
                    <a:latin typeface="+mn-lt"/>
                  </a:rPr>
                  <a:t>c) ¿Cuántos ceros tiene la función f?</a:t>
                </a:r>
              </a:p>
            </p:txBody>
          </p:sp>
        </mc:Choice>
        <mc:Fallback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FCC6ADB3-F719-4757-B9AC-BABF84108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75" y="116632"/>
                <a:ext cx="8439151" cy="6186502"/>
              </a:xfrm>
              <a:prstGeom prst="rect">
                <a:avLst/>
              </a:prstGeom>
              <a:blipFill>
                <a:blip r:embed="rId2"/>
                <a:stretch>
                  <a:fillRect l="-1156" t="-788" b="-1281"/>
                </a:stretch>
              </a:blipFill>
            </p:spPr>
            <p:txBody>
              <a:bodyPr/>
              <a:lstStyle/>
              <a:p>
                <a:r>
                  <a:rPr lang="en-SX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634062B-AD47-4917-94A9-270DCCBF1D6A}" type="datetime1">
              <a:rPr lang="en-US"/>
              <a:pPr>
                <a:defRPr/>
              </a:pPr>
              <a:t>4/20/2020</a:t>
            </a:fld>
            <a:endParaRPr lang="en-US"/>
          </a:p>
        </p:txBody>
      </p:sp>
      <p:sp>
        <p:nvSpPr>
          <p:cNvPr id="8" name="8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FE2209-871E-4B71-ABB6-5746BFAF7C63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26625" name="3 Marcador de fecha"/>
          <p:cNvSpPr txBox="1">
            <a:spLocks noGrp="1"/>
          </p:cNvSpPr>
          <p:nvPr/>
        </p:nvSpPr>
        <p:spPr bwMode="auto">
          <a:xfrm rot="5400000">
            <a:off x="7589045" y="1081881"/>
            <a:ext cx="2011362" cy="384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fld id="{EB71EDBA-F707-443D-8FBB-B32881E32DA3}" type="datetime1">
              <a:rPr lang="en-US" sz="1200">
                <a:solidFill>
                  <a:schemeClr val="tx2"/>
                </a:solidFill>
                <a:latin typeface="+mn-lt"/>
              </a:rPr>
              <a:pPr algn="r">
                <a:defRPr/>
              </a:pPr>
              <a:t>4/20/2020</a:t>
            </a:fld>
            <a:endParaRPr lang="en-US" sz="12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6626" name="4 Marcador de número de diapositiva"/>
          <p:cNvSpPr txBox="1">
            <a:spLocks noGrp="1"/>
          </p:cNvSpPr>
          <p:nvPr/>
        </p:nvSpPr>
        <p:spPr bwMode="auto">
          <a:xfrm>
            <a:off x="8129588" y="5734050"/>
            <a:ext cx="609600" cy="5207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fld id="{D1CFC037-CB2D-4961-8CDA-C6302373BD1A}" type="slidenum">
              <a:rPr lang="en-US" sz="1400" b="1">
                <a:solidFill>
                  <a:srgbClr val="FFFFFF"/>
                </a:solidFill>
                <a:latin typeface="+mn-lt"/>
              </a:rPr>
              <a:pPr algn="ctr">
                <a:defRPr/>
              </a:pPr>
              <a:t>14</a:t>
            </a:fld>
            <a:endParaRPr lang="en-US" sz="1400" b="1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26628" name="Picture 2" descr="C:\Users\Miryam\Documents\ANALISIS NUMERICO I\SEGUNDO CUAT 2013\slide-26-728.jpg"/>
          <p:cNvPicPr>
            <a:picLocks noChangeAspect="1" noChangeArrowheads="1"/>
          </p:cNvPicPr>
          <p:nvPr/>
        </p:nvPicPr>
        <p:blipFill>
          <a:blip r:embed="rId2"/>
          <a:srcRect l="54330" t="55708" r="5716"/>
          <a:stretch>
            <a:fillRect/>
          </a:stretch>
        </p:blipFill>
        <p:spPr bwMode="auto">
          <a:xfrm>
            <a:off x="4932040" y="5014912"/>
            <a:ext cx="2214563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CuadroTexto"/>
              <p:cNvSpPr txBox="1"/>
              <p:nvPr/>
            </p:nvSpPr>
            <p:spPr>
              <a:xfrm>
                <a:off x="189037" y="0"/>
                <a:ext cx="8559676" cy="6225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400" i="1" dirty="0">
                    <a:solidFill>
                      <a:schemeClr val="tx1"/>
                    </a:solidFill>
                    <a:latin typeface="+mn-lt"/>
                  </a:rPr>
                  <a:t>d) Implementar el método de iteración de punto fijo en el ítem a) hasta que el error relativo entre dos iteraciones consecutivas sea menor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A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AR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s-AR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−3</m:t>
                        </m:r>
                      </m:sup>
                    </m:sSup>
                    <m:r>
                      <a:rPr lang="es-A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s-AR" sz="2400" i="1" dirty="0">
                  <a:solidFill>
                    <a:schemeClr val="tx1"/>
                  </a:solidFill>
                  <a:latin typeface="+mn-lt"/>
                </a:endParaRPr>
              </a:p>
              <a:p>
                <a:r>
                  <a:rPr lang="es-AR" sz="2400" i="1" dirty="0">
                    <a:solidFill>
                      <a:schemeClr val="tx1"/>
                    </a:solidFill>
                    <a:latin typeface="+mn-lt"/>
                  </a:rPr>
                  <a:t>e) Repetir d) hasta que el error porcentual: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A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s-AR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𝑟𝑝</m:t>
                        </m:r>
                      </m:sub>
                    </m:sSub>
                    <m:r>
                      <a:rPr lang="es-A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s-A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A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A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AR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AR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  <m:r>
                                  <a:rPr lang="es-AR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AR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A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AR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AR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A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AR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AR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  <m:r>
                                  <a:rPr lang="es-AR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s-AR" sz="24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∗100%</m:t>
                    </m:r>
                  </m:oMath>
                </a14:m>
                <a:r>
                  <a:rPr lang="es-AR" sz="2400" i="1" dirty="0">
                    <a:solidFill>
                      <a:schemeClr val="tx1"/>
                    </a:solidFill>
                    <a:latin typeface="+mn-lt"/>
                  </a:rPr>
                  <a:t> sea menor que el 1%.</a:t>
                </a:r>
              </a:p>
              <a:p>
                <a:endParaRPr lang="es-AR" sz="2400" i="1" dirty="0">
                  <a:solidFill>
                    <a:schemeClr val="tx1"/>
                  </a:solidFill>
                  <a:latin typeface="+mn-lt"/>
                </a:endParaRPr>
              </a:p>
              <a:p>
                <a:r>
                  <a:rPr lang="es-AR" sz="2400" i="1" dirty="0">
                    <a:latin typeface="+mn-lt"/>
                  </a:rPr>
                  <a:t>8. Encontrar la raíz de </a:t>
                </a:r>
                <a14:m>
                  <m:oMath xmlns:m="http://schemas.openxmlformats.org/officeDocument/2006/math">
                    <m:r>
                      <a:rPr lang="es-AR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A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AR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A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AR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AR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s-AR" sz="2400" i="1">
                        <a:latin typeface="Cambria Math" panose="02040503050406030204" pitchFamily="18" charset="0"/>
                      </a:rPr>
                      <m:t>−3</m:t>
                    </m:r>
                    <m:r>
                      <a:rPr lang="es-AR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AR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 sz="2400" i="1" dirty="0">
                    <a:latin typeface="+mn-lt"/>
                  </a:rPr>
                  <a:t>usando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A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AR" sz="2400" i="1">
                        <a:latin typeface="Cambria Math" panose="02040503050406030204" pitchFamily="18" charset="0"/>
                      </a:rPr>
                      <m:t>=1.5</m:t>
                    </m:r>
                  </m:oMath>
                </a14:m>
                <a:r>
                  <a:rPr lang="es-AR" sz="2400" i="1" dirty="0">
                    <a:latin typeface="+mn-lt"/>
                  </a:rPr>
                  <a:t>como semilla, cinco iteraciones del punto fijo, tres decimales y redondeo.</a:t>
                </a:r>
              </a:p>
              <a:p>
                <a:endParaRPr lang="es-AR" sz="2400" i="1" dirty="0">
                  <a:latin typeface="+mn-lt"/>
                </a:endParaRPr>
              </a:p>
              <a:p>
                <a:r>
                  <a:rPr lang="es-AR" sz="2400" i="1" dirty="0">
                    <a:latin typeface="+mn-lt"/>
                  </a:rPr>
                  <a:t>9. Encontrar la raíz de </a:t>
                </a:r>
                <a14:m>
                  <m:oMath xmlns:m="http://schemas.openxmlformats.org/officeDocument/2006/math">
                    <m:r>
                      <a:rPr lang="es-AR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A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AR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A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A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AR" sz="2400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s-AR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A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A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A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AR" sz="2400" i="1">
                        <a:latin typeface="Cambria Math" panose="02040503050406030204" pitchFamily="18" charset="0"/>
                      </a:rPr>
                      <m:t>−9, </m:t>
                    </m:r>
                  </m:oMath>
                </a14:m>
                <a:r>
                  <a:rPr lang="es-AR" sz="2400" i="1" dirty="0">
                    <a:latin typeface="+mn-lt"/>
                  </a:rPr>
                  <a:t>elija un intervalo apropiado, use cuatro iteraciones de punto y trabaje con al menos cuatro decimales y redondeo.</a:t>
                </a:r>
              </a:p>
              <a:p>
                <a:endParaRPr lang="es-AR" sz="2400" i="1" dirty="0">
                  <a:solidFill>
                    <a:schemeClr val="tx1"/>
                  </a:solidFill>
                  <a:latin typeface="+mn-lt"/>
                </a:endParaRPr>
              </a:p>
              <a:p>
                <a:endParaRPr lang="es-AR" sz="2400" i="1" dirty="0">
                  <a:solidFill>
                    <a:schemeClr val="accent2"/>
                  </a:solidFill>
                  <a:latin typeface="+mn-lt"/>
                </a:endParaRPr>
              </a:p>
              <a:p>
                <a:endParaRPr lang="es-AR" sz="2400" i="1" dirty="0">
                  <a:solidFill>
                    <a:schemeClr val="accent2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1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7" y="0"/>
                <a:ext cx="8559676" cy="6225807"/>
              </a:xfrm>
              <a:prstGeom prst="rect">
                <a:avLst/>
              </a:prstGeom>
              <a:blipFill>
                <a:blip r:embed="rId3"/>
                <a:stretch>
                  <a:fillRect l="-1068" t="-784" r="-1353"/>
                </a:stretch>
              </a:blipFill>
            </p:spPr>
            <p:txBody>
              <a:bodyPr/>
              <a:lstStyle/>
              <a:p>
                <a:r>
                  <a:rPr lang="en-SX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8C7C9EA-0B69-4FC6-98E6-90D7FEFB115D}" type="datetime1">
              <a:rPr lang="en-US"/>
              <a:pPr>
                <a:defRPr/>
              </a:pPr>
              <a:t>4/20/2020</a:t>
            </a:fld>
            <a:endParaRPr lang="en-US"/>
          </a:p>
        </p:txBody>
      </p:sp>
      <p:sp>
        <p:nvSpPr>
          <p:cNvPr id="6" name="8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5D0D2F2-6FD1-4E14-8062-0BD5ADDBE0A2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3 CuadroText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3528" y="260648"/>
            <a:ext cx="8424936" cy="6012800"/>
          </a:xfrm>
          <a:prstGeom prst="rect">
            <a:avLst/>
          </a:prstGeom>
          <a:blipFill rotWithShape="1">
            <a:blip r:embed="rId4"/>
            <a:stretch>
              <a:fillRect l="-1809" t="-1318" r="-1809" b="-2333"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>
                <a:noFill/>
                <a:latin typeface="+mn-lt"/>
              </a:rPr>
              <a:t> </a:t>
            </a:r>
          </a:p>
        </p:txBody>
      </p:sp>
      <p:sp>
        <p:nvSpPr>
          <p:cNvPr id="16386" name="4 Marcador de fecha"/>
          <p:cNvSpPr txBox="1">
            <a:spLocks noGrp="1"/>
          </p:cNvSpPr>
          <p:nvPr/>
        </p:nvSpPr>
        <p:spPr bwMode="auto">
          <a:xfrm rot="5400000">
            <a:off x="7589045" y="1081881"/>
            <a:ext cx="2011362" cy="384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fld id="{107A3F12-CBA6-4D98-B623-05CE26ACF427}" type="datetime1">
              <a:rPr lang="en-US" sz="1200">
                <a:solidFill>
                  <a:schemeClr val="tx2"/>
                </a:solidFill>
                <a:latin typeface="+mn-lt"/>
              </a:rPr>
              <a:pPr algn="r">
                <a:defRPr/>
              </a:pPr>
              <a:t>4/20/2020</a:t>
            </a:fld>
            <a:endParaRPr lang="en-US" sz="12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387" name="5 Marcador de número de diapositiva"/>
          <p:cNvSpPr txBox="1">
            <a:spLocks noGrp="1"/>
          </p:cNvSpPr>
          <p:nvPr/>
        </p:nvSpPr>
        <p:spPr bwMode="auto">
          <a:xfrm>
            <a:off x="8129588" y="5734050"/>
            <a:ext cx="609600" cy="5207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fld id="{53EE5E6B-E591-47C5-85A9-0E1A58CA8FDA}" type="slidenum">
              <a:rPr lang="en-US" sz="1400" b="1">
                <a:solidFill>
                  <a:srgbClr val="FFFFFF"/>
                </a:solidFill>
                <a:latin typeface="+mn-lt"/>
              </a:rPr>
              <a:pPr algn="ctr">
                <a:defRPr/>
              </a:pPr>
              <a:t>2</a:t>
            </a:fld>
            <a:endParaRPr lang="en-US" sz="1400" b="1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2" name="punto fijo2">
            <a:hlinkClick r:id="" action="ppaction://media"/>
            <a:extLst>
              <a:ext uri="{FF2B5EF4-FFF2-40B4-BE49-F238E27FC236}">
                <a16:creationId xmlns:a16="http://schemas.microsoft.com/office/drawing/2014/main" id="{AA03C634-949C-4321-A895-09FC4A3DBA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32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CA8E53-D06B-4F49-B5B9-CDA4A24703EB}" type="datetime1">
              <a:rPr lang="en-US"/>
              <a:pPr>
                <a:defRPr/>
              </a:pPr>
              <a:t>4/20/2020</a:t>
            </a:fld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666976-EDA2-4B42-846A-EC53ADBF93CD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17409" name="3 Marcador de fecha"/>
          <p:cNvSpPr txBox="1">
            <a:spLocks noGrp="1"/>
          </p:cNvSpPr>
          <p:nvPr/>
        </p:nvSpPr>
        <p:spPr bwMode="auto">
          <a:xfrm rot="5400000">
            <a:off x="7589045" y="1081881"/>
            <a:ext cx="2011362" cy="384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fld id="{FE63C446-2244-48F1-A544-6322D0A96B40}" type="datetime1">
              <a:rPr lang="en-US" sz="1200">
                <a:solidFill>
                  <a:schemeClr val="tx2"/>
                </a:solidFill>
                <a:latin typeface="+mn-lt"/>
              </a:rPr>
              <a:pPr algn="r">
                <a:defRPr/>
              </a:pPr>
              <a:t>4/20/2020</a:t>
            </a:fld>
            <a:endParaRPr lang="en-US" sz="12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7410" name="4 Marcador de número de diapositiva"/>
          <p:cNvSpPr txBox="1">
            <a:spLocks noGrp="1"/>
          </p:cNvSpPr>
          <p:nvPr/>
        </p:nvSpPr>
        <p:spPr bwMode="auto">
          <a:xfrm>
            <a:off x="8129588" y="5734050"/>
            <a:ext cx="609600" cy="5207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fld id="{ADEEEF9C-8E06-4AAE-860E-9B5C666A09B5}" type="slidenum">
              <a:rPr lang="en-US" sz="1400" b="1">
                <a:solidFill>
                  <a:srgbClr val="FFFFFF"/>
                </a:solidFill>
                <a:latin typeface="+mn-lt"/>
              </a:rPr>
              <a:pPr algn="ctr">
                <a:defRPr/>
              </a:pPr>
              <a:t>3</a:t>
            </a:fld>
            <a:endParaRPr lang="en-US" sz="1400" b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F275E87-88BE-485B-A8EC-5FAB4BAFD996}"/>
              </a:ext>
            </a:extLst>
          </p:cNvPr>
          <p:cNvSpPr txBox="1"/>
          <p:nvPr/>
        </p:nvSpPr>
        <p:spPr>
          <a:xfrm>
            <a:off x="251074" y="268287"/>
            <a:ext cx="8343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i="1" dirty="0">
                <a:solidFill>
                  <a:srgbClr val="00B0F0"/>
                </a:solidFill>
                <a:latin typeface="+mn-lt"/>
              </a:rPr>
              <a:t>Es decir, buscamos la intersección del gráfico de la función g con la recta y=x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66A3EF9-17A8-4A19-97CD-16CB477FF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879" y="1973800"/>
            <a:ext cx="5691403" cy="3255400"/>
          </a:xfrm>
          <a:prstGeom prst="rect">
            <a:avLst/>
          </a:prstGeom>
        </p:spPr>
      </p:pic>
      <p:pic>
        <p:nvPicPr>
          <p:cNvPr id="4" name="punto fijo 3">
            <a:hlinkClick r:id="" action="ppaction://media"/>
            <a:extLst>
              <a:ext uri="{FF2B5EF4-FFF2-40B4-BE49-F238E27FC236}">
                <a16:creationId xmlns:a16="http://schemas.microsoft.com/office/drawing/2014/main" id="{33944331-7057-49C4-B12D-B17D89C6D0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6DD3B2-DB91-419D-A0FD-4DB1886413CB}" type="datetime1">
              <a:rPr lang="en-US"/>
              <a:pPr>
                <a:defRPr/>
              </a:pPr>
              <a:t>4/20/2020</a:t>
            </a:fld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CB1AAE3-E48B-4585-8EDB-FCCEDF5357F3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18433" name="3 Marcador de fecha"/>
          <p:cNvSpPr txBox="1">
            <a:spLocks noGrp="1"/>
          </p:cNvSpPr>
          <p:nvPr/>
        </p:nvSpPr>
        <p:spPr bwMode="auto">
          <a:xfrm rot="5400000">
            <a:off x="7589045" y="1081881"/>
            <a:ext cx="2011362" cy="384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fld id="{28FE5B89-C1B2-4866-9101-C0676ECB8FA2}" type="datetime1">
              <a:rPr lang="en-US" sz="1200">
                <a:solidFill>
                  <a:schemeClr val="tx2"/>
                </a:solidFill>
                <a:latin typeface="+mn-lt"/>
              </a:rPr>
              <a:pPr algn="r">
                <a:defRPr/>
              </a:pPr>
              <a:t>4/20/2020</a:t>
            </a:fld>
            <a:endParaRPr lang="en-US" sz="12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8434" name="4 Marcador de número de diapositiva"/>
          <p:cNvSpPr txBox="1">
            <a:spLocks noGrp="1"/>
          </p:cNvSpPr>
          <p:nvPr/>
        </p:nvSpPr>
        <p:spPr bwMode="auto">
          <a:xfrm>
            <a:off x="8129588" y="5734050"/>
            <a:ext cx="609600" cy="5207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fld id="{7AC80127-0830-477F-8EE9-1B4C20495CFD}" type="slidenum">
              <a:rPr lang="en-US" sz="1400" b="1">
                <a:solidFill>
                  <a:srgbClr val="FFFFFF"/>
                </a:solidFill>
                <a:latin typeface="+mn-lt"/>
              </a:rPr>
              <a:pPr algn="ctr">
                <a:defRPr/>
              </a:pPr>
              <a:t>4</a:t>
            </a:fld>
            <a:endParaRPr lang="en-US" sz="1400" b="1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3213" y="2852738"/>
            <a:ext cx="5184775" cy="385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673ABB2-E586-401D-96FF-43A3789A10AE}"/>
              </a:ext>
            </a:extLst>
          </p:cNvPr>
          <p:cNvSpPr txBox="1"/>
          <p:nvPr/>
        </p:nvSpPr>
        <p:spPr>
          <a:xfrm>
            <a:off x="225476" y="292905"/>
            <a:ext cx="82089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i="1" dirty="0">
                <a:solidFill>
                  <a:srgbClr val="00B0F0"/>
                </a:solidFill>
                <a:latin typeface="+mn-lt"/>
              </a:rPr>
              <a:t>Ahora nos preguntamos ¿ cualquier función continua tiene un punto fijo en un intervalo?</a:t>
            </a:r>
          </a:p>
          <a:p>
            <a:r>
              <a:rPr lang="es-AR" sz="2800" i="1" dirty="0">
                <a:solidFill>
                  <a:srgbClr val="00B0F0"/>
                </a:solidFill>
                <a:latin typeface="+mn-lt"/>
              </a:rPr>
              <a:t>Es decir siempre se podrá encontrar la intersección de la gráfica de la función con la recta y=x?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42BA842-989F-4C27-A1AC-2820C8F0659D}" type="datetime1">
              <a:rPr lang="en-US"/>
              <a:pPr>
                <a:defRPr/>
              </a:pPr>
              <a:t>4/20/2020</a:t>
            </a:fld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B3E833-CEF0-407C-815E-B08E355532AC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19457" name="3 Marcador de fecha"/>
          <p:cNvSpPr txBox="1">
            <a:spLocks noGrp="1"/>
          </p:cNvSpPr>
          <p:nvPr/>
        </p:nvSpPr>
        <p:spPr bwMode="auto">
          <a:xfrm rot="5400000">
            <a:off x="7589045" y="1081881"/>
            <a:ext cx="2011362" cy="384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fld id="{7ED2B32D-A6D3-4BAA-BE71-50A33D2A119D}" type="datetime1">
              <a:rPr lang="en-US" sz="1200">
                <a:solidFill>
                  <a:schemeClr val="tx2"/>
                </a:solidFill>
                <a:latin typeface="+mn-lt"/>
              </a:rPr>
              <a:pPr algn="r">
                <a:defRPr/>
              </a:pPr>
              <a:t>4/20/2020</a:t>
            </a:fld>
            <a:endParaRPr lang="en-US" sz="12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9458" name="4 Marcador de número de diapositiva"/>
          <p:cNvSpPr txBox="1">
            <a:spLocks noGrp="1"/>
          </p:cNvSpPr>
          <p:nvPr/>
        </p:nvSpPr>
        <p:spPr bwMode="auto">
          <a:xfrm>
            <a:off x="8129588" y="5734050"/>
            <a:ext cx="609600" cy="5207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fld id="{C19106CD-CE5B-410C-ADA0-8EFD836AF41A}" type="slidenum">
              <a:rPr lang="en-US" sz="1400" b="1">
                <a:solidFill>
                  <a:srgbClr val="FFFFFF"/>
                </a:solidFill>
                <a:latin typeface="+mn-lt"/>
              </a:rPr>
              <a:pPr algn="ctr">
                <a:defRPr/>
              </a:pPr>
              <a:t>5</a:t>
            </a:fld>
            <a:endParaRPr lang="en-US" sz="1400" b="1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63215" y="4090159"/>
            <a:ext cx="5564188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CuadroTexto"/>
              <p:cNvSpPr txBox="1"/>
              <p:nvPr/>
            </p:nvSpPr>
            <p:spPr>
              <a:xfrm>
                <a:off x="323528" y="268287"/>
                <a:ext cx="8424936" cy="3949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800" b="1" i="1" dirty="0">
                    <a:solidFill>
                      <a:schemeClr val="accent2"/>
                    </a:solidFill>
                    <a:latin typeface="+mn-lt"/>
                  </a:rPr>
                  <a:t>TEOREMA DEL PUNTO FIJO 1</a:t>
                </a:r>
              </a:p>
              <a:p>
                <a:endParaRPr lang="es-AR" sz="2800" b="1" i="1" dirty="0">
                  <a:solidFill>
                    <a:schemeClr val="accent2"/>
                  </a:solidFill>
                  <a:latin typeface="+mn-lt"/>
                </a:endParaRPr>
              </a:p>
              <a:p>
                <a:pPr marL="514350" indent="-514350">
                  <a:buAutoNum type="romanUcParenR"/>
                </a:pPr>
                <a:r>
                  <a:rPr lang="es-AR" sz="2800" b="1" i="1" dirty="0">
                    <a:solidFill>
                      <a:schemeClr val="accent2"/>
                    </a:solidFill>
                    <a:latin typeface="+mn-lt"/>
                  </a:rPr>
                  <a:t>Si </a:t>
                </a:r>
                <a14:m>
                  <m:oMath xmlns:m="http://schemas.openxmlformats.org/officeDocument/2006/math">
                    <m:r>
                      <a:rPr lang="es-MX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s-MX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MX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d>
                      <m:dPr>
                        <m:begChr m:val="["/>
                        <m:endChr m:val="]"/>
                        <m:ctrlPr>
                          <a:rPr lang="es-MX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s-MX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MX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es-AR" sz="2800" b="1" i="1" dirty="0">
                    <a:solidFill>
                      <a:schemeClr val="accent2"/>
                    </a:solidFill>
                    <a:latin typeface="+mn-lt"/>
                  </a:rPr>
                  <a:t> y </a:t>
                </a:r>
                <a14:m>
                  <m:oMath xmlns:m="http://schemas.openxmlformats.org/officeDocument/2006/math">
                    <m:r>
                      <a:rPr lang="es-MX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s-MX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s-MX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s-MX" sz="2800" b="1" dirty="0">
                    <a:solidFill>
                      <a:schemeClr val="accent2"/>
                    </a:solidFill>
                    <a:latin typeface="+mn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MX" sz="2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s-MX" sz="2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MX" sz="2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es-AR" sz="2800" b="1" i="1" dirty="0">
                    <a:solidFill>
                      <a:schemeClr val="accent2"/>
                    </a:solidFill>
                    <a:latin typeface="+mn-lt"/>
                  </a:rPr>
                  <a:t> para todo  </a:t>
                </a:r>
                <a14:m>
                  <m:oMath xmlns:m="http://schemas.openxmlformats.org/officeDocument/2006/math">
                    <m:r>
                      <a:rPr lang="es-MX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s-MX" sz="28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s-MX" sz="2800" b="1" dirty="0">
                    <a:solidFill>
                      <a:schemeClr val="accent2"/>
                    </a:solidFill>
                    <a:latin typeface="+mn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MX" sz="2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s-MX" sz="2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MX" sz="2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s-MX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s-AR" sz="2800" b="1" i="1" dirty="0">
                    <a:solidFill>
                      <a:schemeClr val="accent2"/>
                    </a:solidFill>
                    <a:latin typeface="+mn-lt"/>
                  </a:rPr>
                  <a:t> entonces g tiene un punto fijo 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AR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s-MX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es-AR" sz="2800" b="1" i="1" dirty="0">
                    <a:solidFill>
                      <a:schemeClr val="accent2"/>
                    </a:solidFill>
                    <a:latin typeface="+mn-lt"/>
                  </a:rPr>
                  <a:t>.</a:t>
                </a:r>
              </a:p>
              <a:p>
                <a:pPr marL="514350" indent="-514350">
                  <a:buAutoNum type="romanUcParenR"/>
                </a:pPr>
                <a:r>
                  <a:rPr lang="es-AR" sz="2800" b="1" i="1" dirty="0">
                    <a:solidFill>
                      <a:schemeClr val="accent2"/>
                    </a:solidFill>
                    <a:latin typeface="+mn-lt"/>
                  </a:rPr>
                  <a:t>Si existe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s-MX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s-MX" sz="2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s-MX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s-MX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s-MX" sz="28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s-MX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s-MX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MX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s-MX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MX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s-MX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∃ </m:t>
                    </m:r>
                    <m:r>
                      <a:rPr lang="es-MX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s-MX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s-MX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r>
                      <a:rPr lang="es-MX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s-MX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s-AR" sz="2800" b="1" i="1" dirty="0">
                    <a:solidFill>
                      <a:schemeClr val="accent2"/>
                    </a:solidFill>
                    <a:latin typeface="+mn-lt"/>
                  </a:rPr>
                  <a:t> tal que </a:t>
                </a:r>
                <a14:m>
                  <m:oMath xmlns:m="http://schemas.openxmlformats.org/officeDocument/2006/math">
                    <m:r>
                      <a:rPr lang="es-MX" sz="28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s-MX" sz="28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s-MX" sz="28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s-MX" sz="2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s-MX" sz="2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MX" sz="2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es-AR" sz="2800" b="1" i="1" dirty="0">
                    <a:solidFill>
                      <a:schemeClr val="accent2"/>
                    </a:solidFill>
                    <a:latin typeface="+mn-lt"/>
                  </a:rPr>
                  <a:t> se cumple que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AR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MX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es-MX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s-MX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s-AR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MX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s-AR" sz="2800" b="1" i="1" dirty="0">
                    <a:solidFill>
                      <a:schemeClr val="accent2"/>
                    </a:solidFill>
                    <a:latin typeface="+mn-lt"/>
                  </a:rPr>
                  <a:t>. Entonces el punto fijo es único.</a:t>
                </a:r>
              </a:p>
              <a:p>
                <a:r>
                  <a:rPr lang="es-AR" sz="2800" b="1" i="1" dirty="0">
                    <a:solidFill>
                      <a:schemeClr val="accent2"/>
                    </a:solidFill>
                    <a:latin typeface="+mn-lt"/>
                  </a:rPr>
                  <a:t>Demostración hecha en clase.</a:t>
                </a:r>
              </a:p>
              <a:p>
                <a:pPr marL="514350" indent="-514350">
                  <a:buAutoNum type="romanUcParenR"/>
                </a:pPr>
                <a:endParaRPr lang="es-AR" sz="2000" b="1" i="1" dirty="0">
                  <a:solidFill>
                    <a:schemeClr val="accent2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1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68287"/>
                <a:ext cx="8424936" cy="3949094"/>
              </a:xfrm>
              <a:prstGeom prst="rect">
                <a:avLst/>
              </a:prstGeom>
              <a:blipFill rotWithShape="0">
                <a:blip r:embed="rId5"/>
                <a:stretch>
                  <a:fillRect l="-1447" t="-1543" r="-152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unto fijo5">
            <a:hlinkClick r:id="" action="ppaction://media"/>
            <a:extLst>
              <a:ext uri="{FF2B5EF4-FFF2-40B4-BE49-F238E27FC236}">
                <a16:creationId xmlns:a16="http://schemas.microsoft.com/office/drawing/2014/main" id="{95778F7C-C2D4-411D-876E-98EB12A1DE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382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AC485CB-3A44-4A58-9831-3B3E00984AC1}" type="datetime1">
              <a:rPr lang="en-US"/>
              <a:pPr>
                <a:defRPr/>
              </a:pPr>
              <a:t>4/20/2020</a:t>
            </a:fld>
            <a:endParaRPr lang="en-US"/>
          </a:p>
        </p:txBody>
      </p:sp>
      <p:sp>
        <p:nvSpPr>
          <p:cNvPr id="7" name="8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EF2310-D94C-4660-840A-3EE9FDF7DD74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20481" name="3 Marcador de fecha"/>
          <p:cNvSpPr txBox="1">
            <a:spLocks noGrp="1"/>
          </p:cNvSpPr>
          <p:nvPr/>
        </p:nvSpPr>
        <p:spPr bwMode="auto">
          <a:xfrm rot="5400000">
            <a:off x="7589045" y="1081881"/>
            <a:ext cx="2011362" cy="384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fld id="{C6B56003-3AF2-4454-BF3E-471E111CCF3E}" type="datetime1">
              <a:rPr lang="en-US" sz="1200">
                <a:solidFill>
                  <a:schemeClr val="tx2"/>
                </a:solidFill>
                <a:latin typeface="+mn-lt"/>
              </a:rPr>
              <a:pPr algn="r">
                <a:defRPr/>
              </a:pPr>
              <a:t>4/20/2020</a:t>
            </a:fld>
            <a:endParaRPr lang="en-US" sz="12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0482" name="4 Marcador de número de diapositiva"/>
          <p:cNvSpPr txBox="1">
            <a:spLocks noGrp="1"/>
          </p:cNvSpPr>
          <p:nvPr/>
        </p:nvSpPr>
        <p:spPr bwMode="auto">
          <a:xfrm>
            <a:off x="8129588" y="5734050"/>
            <a:ext cx="609600" cy="5207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fld id="{18D1187A-F320-46EF-B13A-0C9C143B5F5E}" type="slidenum">
              <a:rPr lang="en-US" sz="1400" b="1">
                <a:solidFill>
                  <a:srgbClr val="FFFFFF"/>
                </a:solidFill>
                <a:latin typeface="+mn-lt"/>
              </a:rPr>
              <a:pPr algn="ctr">
                <a:defRPr/>
              </a:pPr>
              <a:t>6</a:t>
            </a:fld>
            <a:endParaRPr lang="en-US" sz="1400" b="1">
              <a:solidFill>
                <a:srgbClr val="FFFFFF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CC112C-D113-43F2-BD7F-394F12192771}"/>
                  </a:ext>
                </a:extLst>
              </p:cNvPr>
              <p:cNvSpPr txBox="1"/>
              <p:nvPr/>
            </p:nvSpPr>
            <p:spPr>
              <a:xfrm>
                <a:off x="251074" y="195891"/>
                <a:ext cx="8343652" cy="5830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2800" b="1" i="1" dirty="0">
                    <a:solidFill>
                      <a:srgbClr val="00B0F0"/>
                    </a:solidFill>
                    <a:latin typeface="+mn-lt"/>
                  </a:rPr>
                  <a:t>Ejemplo</a:t>
                </a:r>
              </a:p>
              <a:p>
                <a:r>
                  <a:rPr lang="es-MX" b="1" i="1" dirty="0">
                    <a:latin typeface="+mn-lt"/>
                  </a:rPr>
                  <a:t>Sea </a:t>
                </a:r>
                <a14:m>
                  <m:oMath xmlns:m="http://schemas.openxmlformats.org/officeDocument/2006/math">
                    <m:r>
                      <a:rPr lang="es-MX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s-MX" b="1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s-MX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MX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s-MX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s-MX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MX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ℜ</m:t>
                    </m:r>
                    <m:r>
                      <a:rPr lang="es-MX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MX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𝒕𝒂𝒍</m:t>
                    </m:r>
                    <m:r>
                      <a:rPr lang="es-MX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MX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𝒒𝒖𝒆</m:t>
                    </m:r>
                    <m:r>
                      <a:rPr lang="es-MX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MX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s-MX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s-MX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MX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s-MX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s-MX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MX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s-MX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endParaRPr lang="es-MX" b="1" i="1" dirty="0">
                  <a:latin typeface="+mn-lt"/>
                  <a:ea typeface="Cambria Math" panose="02040503050406030204" pitchFamily="18" charset="0"/>
                </a:endParaRPr>
              </a:p>
              <a:p>
                <a:r>
                  <a:rPr lang="es-MX" b="1" i="1" dirty="0">
                    <a:latin typeface="+mn-lt"/>
                  </a:rPr>
                  <a:t>Verificar que tiene un único punto fijo en el intervalo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MX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MX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s-MX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s-MX" b="1" i="1" dirty="0">
                    <a:latin typeface="+mn-lt"/>
                  </a:rPr>
                  <a:t>.</a:t>
                </a:r>
              </a:p>
              <a:p>
                <a:r>
                  <a:rPr lang="es-MX" b="1" i="1" dirty="0">
                    <a:latin typeface="+mn-lt"/>
                  </a:rPr>
                  <a:t>Vamos a ver si esta función es admisible:</a:t>
                </a:r>
              </a:p>
              <a:p>
                <a:r>
                  <a:rPr lang="es-MX" b="1" i="1" dirty="0">
                    <a:latin typeface="+mn-lt"/>
                  </a:rPr>
                  <a:t>Si </a:t>
                </a:r>
                <a14:m>
                  <m:oMath xmlns:m="http://schemas.openxmlformats.org/officeDocument/2006/math">
                    <m:r>
                      <a:rPr lang="es-MX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MX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s-MX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MX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s-MX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MX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s-MX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MX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s-MX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s-MX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s-MX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MX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MX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s-MX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→−</m:t>
                    </m:r>
                    <m:r>
                      <a:rPr lang="es-MX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s-MX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s-MX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s-MX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MX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s-MX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s-MX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MX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s-MX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→−</m:t>
                    </m:r>
                    <m:f>
                      <m:fPr>
                        <m:ctrlPr>
                          <a:rPr lang="es-MX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s-MX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den>
                    </m:f>
                    <m:r>
                      <a:rPr lang="es-MX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s-MX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MX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s-MX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s-MX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MX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s-MX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den>
                    </m:f>
                    <m:r>
                      <a:rPr lang="es-MX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MX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s-MX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endParaRPr lang="es-MX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s-MX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MX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s-MX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MX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s-MX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s-MX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s-MX" b="1" i="1" dirty="0">
                  <a:latin typeface="+mn-lt"/>
                </a:endParaRPr>
              </a:p>
              <a:p>
                <a:endParaRPr lang="es-MX" b="1" i="1" dirty="0">
                  <a:latin typeface="+mn-lt"/>
                </a:endParaRPr>
              </a:p>
              <a:p>
                <a:endParaRPr lang="es-MX" sz="2400" b="1" i="1" dirty="0">
                  <a:solidFill>
                    <a:srgbClr val="FF0000"/>
                  </a:solidFill>
                  <a:latin typeface="+mn-lt"/>
                </a:endParaRPr>
              </a:p>
              <a:p>
                <a:r>
                  <a:rPr lang="es-MX" sz="2400" b="1" i="1" dirty="0">
                    <a:solidFill>
                      <a:srgbClr val="FF0000"/>
                    </a:solidFill>
                    <a:latin typeface="+mn-lt"/>
                  </a:rPr>
                  <a:t>Cómo lo calculamos?</a:t>
                </a:r>
              </a:p>
              <a:p>
                <a:r>
                  <a:rPr lang="es-MX" sz="2400" b="1" i="1" dirty="0">
                    <a:latin typeface="+mn-lt"/>
                  </a:rPr>
                  <a:t>Definimos la sucesión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s-MX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MX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s-MX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400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s-MX" sz="24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s-MX" sz="24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MX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s-MX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MX" sz="24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es-MX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MX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400" b="1" i="1" smtClean="0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s-MX" sz="2400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MX" sz="2400" b="1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s-MX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s-MX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s-MX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s-MX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s-MX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4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s-MX" sz="24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s-MX" sz="2400" b="1" i="1" dirty="0">
                  <a:latin typeface="+mn-lt"/>
                </a:endParaRPr>
              </a:p>
              <a:p>
                <a:r>
                  <a:rPr lang="es-MX" b="1" i="1" dirty="0">
                    <a:latin typeface="+mn-lt"/>
                  </a:rPr>
                  <a:t>Necesitamos una semilla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s-MX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s-MX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b="1" i="1" dirty="0">
                    <a:latin typeface="+mn-lt"/>
                  </a:rPr>
                  <a:t>que se obtiene usando el método de la bisección.</a:t>
                </a:r>
              </a:p>
              <a:p>
                <a:endParaRPr lang="es-MX" b="1" i="1" dirty="0">
                  <a:latin typeface="+mn-lt"/>
                </a:endParaRPr>
              </a:p>
              <a:p>
                <a:r>
                  <a:rPr lang="es-MX" b="1" i="1" dirty="0">
                    <a:latin typeface="+mn-lt"/>
                  </a:rPr>
                  <a:t>Obtener una aproximación del punto fijo aplicando cinco iteraciones del método usando tres decimales y redondeo.</a:t>
                </a:r>
                <a:endParaRPr lang="x-none" b="1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CC112C-D113-43F2-BD7F-394F12192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74" y="195891"/>
                <a:ext cx="8343652" cy="5830827"/>
              </a:xfrm>
              <a:prstGeom prst="rect">
                <a:avLst/>
              </a:prstGeom>
              <a:blipFill>
                <a:blip r:embed="rId6"/>
                <a:stretch>
                  <a:fillRect l="-1461" t="-1045" r="-950" b="-627"/>
                </a:stretch>
              </a:blipFill>
            </p:spPr>
            <p:txBody>
              <a:bodyPr/>
              <a:lstStyle/>
              <a:p>
                <a:r>
                  <a:rPr lang="en-S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FE3C244B-3269-401B-9898-388E1AFCAD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22900" y="2279650"/>
            <a:ext cx="609600" cy="609600"/>
          </a:xfrm>
          <a:prstGeom prst="rect">
            <a:avLst/>
          </a:prstGeom>
        </p:spPr>
      </p:pic>
      <p:pic>
        <p:nvPicPr>
          <p:cNvPr id="4" name="audio2">
            <a:hlinkClick r:id="" action="ppaction://media"/>
            <a:extLst>
              <a:ext uri="{FF2B5EF4-FFF2-40B4-BE49-F238E27FC236}">
                <a16:creationId xmlns:a16="http://schemas.microsoft.com/office/drawing/2014/main" id="{FFE7D4A2-7A78-4C8C-A88A-2CCBFC78BF6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36096" y="494116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9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518FEA-D937-43D8-A9A6-FB5BE07D72CC}" type="datetime1">
              <a:rPr lang="en-US"/>
              <a:pPr>
                <a:defRPr/>
              </a:pPr>
              <a:t>4/20/2020</a:t>
            </a:fld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9CE7208-06F1-46F6-BE49-5437316F060F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21505" name="3 Marcador de fecha"/>
          <p:cNvSpPr txBox="1">
            <a:spLocks noGrp="1"/>
          </p:cNvSpPr>
          <p:nvPr/>
        </p:nvSpPr>
        <p:spPr bwMode="auto">
          <a:xfrm rot="5400000">
            <a:off x="7589045" y="1081881"/>
            <a:ext cx="2011362" cy="384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fld id="{D2DC980D-FBB8-4B14-8839-AE9B1493232D}" type="datetime1">
              <a:rPr lang="en-US" sz="1200">
                <a:solidFill>
                  <a:schemeClr val="tx2"/>
                </a:solidFill>
                <a:latin typeface="+mn-lt"/>
              </a:rPr>
              <a:pPr algn="r">
                <a:defRPr/>
              </a:pPr>
              <a:t>4/20/2020</a:t>
            </a:fld>
            <a:endParaRPr lang="en-US" sz="12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1506" name="4 Marcador de número de diapositiva"/>
          <p:cNvSpPr txBox="1">
            <a:spLocks noGrp="1"/>
          </p:cNvSpPr>
          <p:nvPr/>
        </p:nvSpPr>
        <p:spPr bwMode="auto">
          <a:xfrm>
            <a:off x="8129588" y="5734050"/>
            <a:ext cx="609600" cy="5207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fld id="{42EF3587-31F6-4EFD-9E2F-A6C6D71AC993}" type="slidenum">
              <a:rPr lang="en-US" sz="1400" b="1">
                <a:solidFill>
                  <a:srgbClr val="FFFFFF"/>
                </a:solidFill>
                <a:latin typeface="+mn-lt"/>
              </a:rPr>
              <a:pPr algn="ctr">
                <a:defRPr/>
              </a:pPr>
              <a:t>7</a:t>
            </a:fld>
            <a:endParaRPr lang="en-US" sz="1400" b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6" name="5 Rectángulo"/>
          <p:cNvSpPr>
            <a:spLocks noChangeArrowheads="1"/>
          </p:cNvSpPr>
          <p:nvPr/>
        </p:nvSpPr>
        <p:spPr bwMode="auto">
          <a:xfrm>
            <a:off x="179388" y="90488"/>
            <a:ext cx="59843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sz="2800" b="1" i="1" dirty="0">
                <a:solidFill>
                  <a:srgbClr val="FF0000"/>
                </a:solidFill>
                <a:latin typeface="Century Schoolbook"/>
              </a:rPr>
              <a:t>TEOREMA DEL PUNTO FIJO 2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3888" y="3448050"/>
            <a:ext cx="8051800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5777AC3-BF01-48D4-A3BE-BE00F767F4CC}"/>
                  </a:ext>
                </a:extLst>
              </p:cNvPr>
              <p:cNvSpPr txBox="1"/>
              <p:nvPr/>
            </p:nvSpPr>
            <p:spPr>
              <a:xfrm>
                <a:off x="0" y="674386"/>
                <a:ext cx="9036496" cy="2667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800" b="1" i="1" dirty="0">
                    <a:latin typeface="+mn-lt"/>
                  </a:rPr>
                  <a:t>Sea </a:t>
                </a:r>
                <a14:m>
                  <m:oMath xmlns:m="http://schemas.openxmlformats.org/officeDocument/2006/math">
                    <m:r>
                      <a:rPr lang="es-AR" sz="2800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s-A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∈∁</m:t>
                    </m:r>
                    <m:d>
                      <m:dPr>
                        <m:begChr m:val="["/>
                        <m:endChr m:val="]"/>
                        <m:ctrlPr>
                          <a:rPr lang="es-A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s-A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A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es-AR" sz="2800" b="1" i="1" dirty="0">
                    <a:latin typeface="+mn-lt"/>
                  </a:rPr>
                  <a:t> tal que </a:t>
                </a:r>
                <a14:m>
                  <m:oMath xmlns:m="http://schemas.openxmlformats.org/officeDocument/2006/math">
                    <m:r>
                      <a:rPr lang="es-AR" sz="2800" b="1" i="1" smtClean="0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s-AR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s-A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A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s-A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A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s-A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∀</m:t>
                    </m:r>
                    <m:r>
                      <a:rPr lang="es-A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s-A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A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s-A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A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s-A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∃</m:t>
                    </m:r>
                    <m:sSup>
                      <m:sSupPr>
                        <m:ctrlPr>
                          <a:rPr lang="es-A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A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s-A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s-A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s-AR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s-AR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s-AR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s-A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s-A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A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s-A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s-A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s-A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∃</m:t>
                    </m:r>
                    <m:r>
                      <a:rPr lang="es-A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r>
                      <a:rPr lang="es-A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s-A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s-A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s-A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𝒕𝒂𝒍</m:t>
                    </m:r>
                    <m:r>
                      <a:rPr lang="es-A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A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𝒒𝒖𝒆</m:t>
                    </m:r>
                    <m:r>
                      <a:rPr lang="es-A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s-A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AR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AR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es-AR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s-AR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AR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s-A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A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r>
                      <a:rPr lang="es-A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</m:t>
                    </m:r>
                    <m:r>
                      <a:rPr lang="es-A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s-A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s-A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s-A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A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s-A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s-AR" sz="2800" b="1" i="1" dirty="0">
                    <a:latin typeface="+mn-lt"/>
                  </a:rPr>
                  <a:t> Entonces para todo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s-AR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s-A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A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s-A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A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s-A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 sz="2800" b="1" i="1" dirty="0">
                    <a:latin typeface="+mn-lt"/>
                  </a:rPr>
                  <a:t> la sucesión definida por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s-AR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s-AR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AR" sz="2800" b="1" i="1" smtClean="0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s-AR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AR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8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AR" sz="28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s-AR" sz="28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AR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s-AR" sz="2800" b="1" i="1" dirty="0">
                    <a:latin typeface="+mn-lt"/>
                  </a:rPr>
                  <a:t> converge al único punto fijo de g.</a:t>
                </a:r>
              </a:p>
              <a:p>
                <a:r>
                  <a:rPr lang="es-AR" sz="2800" b="1" i="1" dirty="0">
                    <a:latin typeface="+mn-lt"/>
                  </a:rPr>
                  <a:t>DEMOSTRADO EN CLASE</a:t>
                </a: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5777AC3-BF01-48D4-A3BE-BE00F767F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74386"/>
                <a:ext cx="9036496" cy="2667718"/>
              </a:xfrm>
              <a:prstGeom prst="rect">
                <a:avLst/>
              </a:prstGeom>
              <a:blipFill rotWithShape="0">
                <a:blip r:embed="rId5"/>
                <a:stretch>
                  <a:fillRect l="-1350" t="-2517" b="-549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unto fijo 7">
            <a:hlinkClick r:id="" action="ppaction://media"/>
            <a:extLst>
              <a:ext uri="{FF2B5EF4-FFF2-40B4-BE49-F238E27FC236}">
                <a16:creationId xmlns:a16="http://schemas.microsoft.com/office/drawing/2014/main" id="{8CBD3C5A-7C8E-43F1-84ED-81234F55AB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237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99ED82-BED1-47EF-8058-94DEB9D7E5CC}" type="datetime1">
              <a:rPr lang="en-US"/>
              <a:pPr>
                <a:defRPr/>
              </a:pPr>
              <a:t>4/20/2020</a:t>
            </a:fld>
            <a:endParaRPr lang="en-US"/>
          </a:p>
        </p:txBody>
      </p:sp>
      <p:sp>
        <p:nvSpPr>
          <p:cNvPr id="12" name="8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B261C17-AEBE-4046-BC6E-E485E587DFD9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22529" name="3 Marcador de fecha"/>
          <p:cNvSpPr txBox="1">
            <a:spLocks noGrp="1"/>
          </p:cNvSpPr>
          <p:nvPr/>
        </p:nvSpPr>
        <p:spPr bwMode="auto">
          <a:xfrm rot="5400000">
            <a:off x="7589045" y="1081881"/>
            <a:ext cx="2011362" cy="384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fld id="{072212C9-C708-4DAB-B321-503C3E829E26}" type="datetime1">
              <a:rPr lang="en-US" sz="1200">
                <a:solidFill>
                  <a:schemeClr val="tx2"/>
                </a:solidFill>
                <a:latin typeface="+mn-lt"/>
              </a:rPr>
              <a:pPr algn="r">
                <a:defRPr/>
              </a:pPr>
              <a:t>4/20/2020</a:t>
            </a:fld>
            <a:endParaRPr lang="en-US" sz="12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2530" name="4 Marcador de número de diapositiva"/>
          <p:cNvSpPr txBox="1">
            <a:spLocks noGrp="1"/>
          </p:cNvSpPr>
          <p:nvPr/>
        </p:nvSpPr>
        <p:spPr bwMode="auto">
          <a:xfrm>
            <a:off x="8129588" y="5734050"/>
            <a:ext cx="609600" cy="5207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fld id="{2D83CCC1-EFCF-4257-9327-63CED95629D6}" type="slidenum">
              <a:rPr lang="en-US" sz="1400" b="1">
                <a:solidFill>
                  <a:srgbClr val="FFFFFF"/>
                </a:solidFill>
                <a:latin typeface="+mn-lt"/>
              </a:rPr>
              <a:pPr algn="ctr">
                <a:defRPr/>
              </a:pPr>
              <a:t>8</a:t>
            </a:fld>
            <a:endParaRPr lang="en-US" sz="1400" b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6" name="5 CuadroTexto"/>
          <p:cNvSpPr txBox="1">
            <a:spLocks noChangeArrowheads="1"/>
          </p:cNvSpPr>
          <p:nvPr/>
        </p:nvSpPr>
        <p:spPr bwMode="auto">
          <a:xfrm>
            <a:off x="250825" y="260350"/>
            <a:ext cx="820896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3200" b="1" i="1" dirty="0">
                <a:solidFill>
                  <a:srgbClr val="0070C0"/>
                </a:solidFill>
                <a:latin typeface="Century Schoolbook"/>
              </a:rPr>
              <a:t>Tipos de Convergencia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0538" y="782638"/>
            <a:ext cx="4032250" cy="261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Rectángulo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211960" y="908720"/>
            <a:ext cx="4572000" cy="1200329"/>
          </a:xfrm>
          <a:prstGeom prst="rect">
            <a:avLst/>
          </a:prstGeom>
          <a:blipFill rotWithShape="1">
            <a:blip r:embed="rId3"/>
            <a:stretch>
              <a:fillRect l="-2133" t="-4061" b="-4061"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b="1" i="1" dirty="0">
                <a:noFill/>
                <a:latin typeface="+mn-lt"/>
              </a:rPr>
              <a:t> 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0538" y="3644900"/>
            <a:ext cx="4513262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Rectángulo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067944" y="4312573"/>
            <a:ext cx="4536504" cy="1200329"/>
          </a:xfrm>
          <a:prstGeom prst="rect">
            <a:avLst/>
          </a:prstGeom>
          <a:blipFill rotWithShape="1">
            <a:blip r:embed="rId5"/>
            <a:stretch>
              <a:fillRect l="-2016" t="-4061" r="-941" b="-4061"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>
                <a:noFill/>
                <a:latin typeface="+mn-lt"/>
              </a:rPr>
              <a:t> 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0B1C619-7FBE-4756-88E2-43698E8DC9DB}" type="datetime1">
              <a:rPr lang="en-US"/>
              <a:pPr>
                <a:defRPr/>
              </a:pPr>
              <a:t>4/20/2020</a:t>
            </a:fld>
            <a:endParaRPr lang="en-US"/>
          </a:p>
        </p:txBody>
      </p:sp>
      <p:sp>
        <p:nvSpPr>
          <p:cNvPr id="11" name="8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84E4D83-A7E8-4C08-992D-A065C5117D2B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23553" name="3 Marcador de fecha"/>
          <p:cNvSpPr txBox="1">
            <a:spLocks noGrp="1"/>
          </p:cNvSpPr>
          <p:nvPr/>
        </p:nvSpPr>
        <p:spPr bwMode="auto">
          <a:xfrm rot="5400000">
            <a:off x="7589045" y="1081881"/>
            <a:ext cx="2011362" cy="384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fld id="{B1442714-24DE-47AB-97FC-CC4EAC5FB83F}" type="datetime1">
              <a:rPr lang="en-US" sz="1200">
                <a:solidFill>
                  <a:schemeClr val="tx2"/>
                </a:solidFill>
                <a:latin typeface="+mn-lt"/>
              </a:rPr>
              <a:pPr algn="r">
                <a:defRPr/>
              </a:pPr>
              <a:t>4/20/2020</a:t>
            </a:fld>
            <a:endParaRPr lang="en-US" sz="12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3554" name="4 Marcador de número de diapositiva"/>
          <p:cNvSpPr txBox="1">
            <a:spLocks noGrp="1"/>
          </p:cNvSpPr>
          <p:nvPr/>
        </p:nvSpPr>
        <p:spPr bwMode="auto">
          <a:xfrm>
            <a:off x="8129588" y="5734050"/>
            <a:ext cx="609600" cy="5207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fld id="{A363678F-1EA6-4171-82C3-3F91B61E1605}" type="slidenum">
              <a:rPr lang="en-US" sz="1400" b="1">
                <a:solidFill>
                  <a:srgbClr val="FFFFFF"/>
                </a:solidFill>
                <a:latin typeface="+mn-lt"/>
              </a:rPr>
              <a:pPr algn="ctr">
                <a:defRPr/>
              </a:pPr>
              <a:t>9</a:t>
            </a:fld>
            <a:endParaRPr lang="en-US" sz="1400" b="1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260350"/>
            <a:ext cx="3914775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Rectángulo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923928" y="283171"/>
            <a:ext cx="4572000" cy="859851"/>
          </a:xfrm>
          <a:prstGeom prst="rect">
            <a:avLst/>
          </a:prstGeom>
          <a:blipFill rotWithShape="1">
            <a:blip r:embed="rId3"/>
            <a:stretch>
              <a:fillRect l="-2133" t="-5634" b="-14789"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>
                <a:noFill/>
                <a:latin typeface="+mn-lt"/>
              </a:rPr>
              <a:t> 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3413" y="3357563"/>
            <a:ext cx="367665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Rectángulo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139952" y="3788544"/>
            <a:ext cx="4572000" cy="859851"/>
          </a:xfrm>
          <a:prstGeom prst="rect">
            <a:avLst/>
          </a:prstGeom>
          <a:blipFill rotWithShape="1">
            <a:blip r:embed="rId5"/>
            <a:stretch>
              <a:fillRect l="-2000" t="-5634" b="-14789"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>
                <a:noFill/>
                <a:latin typeface="+mn-lt"/>
              </a:rPr>
              <a:t> 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riel">
    <a:dk1>
      <a:sysClr val="windowText" lastClr="000000"/>
    </a:dk1>
    <a:lt1>
      <a:sysClr val="window" lastClr="FFFFFF"/>
    </a:lt1>
    <a:dk2>
      <a:srgbClr val="575F6D"/>
    </a:dk2>
    <a:lt2>
      <a:srgbClr val="FFF39D"/>
    </a:lt2>
    <a:accent1>
      <a:srgbClr val="FE8637"/>
    </a:accent1>
    <a:accent2>
      <a:srgbClr val="7598D9"/>
    </a:accent2>
    <a:accent3>
      <a:srgbClr val="B32C16"/>
    </a:accent3>
    <a:accent4>
      <a:srgbClr val="F5CD2D"/>
    </a:accent4>
    <a:accent5>
      <a:srgbClr val="AEBAD5"/>
    </a:accent5>
    <a:accent6>
      <a:srgbClr val="777C84"/>
    </a:accent6>
    <a:hlink>
      <a:srgbClr val="D2611C"/>
    </a:hlink>
    <a:folHlink>
      <a:srgbClr val="3B435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1736</TotalTime>
  <Words>817</Words>
  <Application>Microsoft Office PowerPoint</Application>
  <PresentationFormat>Presentación en pantalla (4:3)</PresentationFormat>
  <Paragraphs>119</Paragraphs>
  <Slides>14</Slides>
  <Notes>0</Notes>
  <HiddenSlides>0</HiddenSlides>
  <MMClips>7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Arial</vt:lpstr>
      <vt:lpstr>Calibri</vt:lpstr>
      <vt:lpstr>Cambria Math</vt:lpstr>
      <vt:lpstr>Century Schoolbook</vt:lpstr>
      <vt:lpstr>Wingdings</vt:lpstr>
      <vt:lpstr>Wingdings 2</vt:lpstr>
      <vt:lpstr>Oriel</vt:lpstr>
      <vt:lpstr>RAÍCES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Cota del error a priori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RAÍCES</dc:title>
  <dc:creator>Miryam</dc:creator>
  <cp:lastModifiedBy>MIRYAM SASSANO</cp:lastModifiedBy>
  <cp:revision>63</cp:revision>
  <dcterms:created xsi:type="dcterms:W3CDTF">2014-03-14T01:19:21Z</dcterms:created>
  <dcterms:modified xsi:type="dcterms:W3CDTF">2020-04-20T17:51:37Z</dcterms:modified>
</cp:coreProperties>
</file>